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4"/>
    <p:sldMasterId id="2147483686" r:id="rId5"/>
  </p:sldMasterIdLst>
  <p:notesMasterIdLst>
    <p:notesMasterId r:id="rId26"/>
  </p:notesMasterIdLst>
  <p:sldIdLst>
    <p:sldId id="899" r:id="rId6"/>
    <p:sldId id="910" r:id="rId7"/>
    <p:sldId id="866" r:id="rId8"/>
    <p:sldId id="867" r:id="rId9"/>
    <p:sldId id="903" r:id="rId10"/>
    <p:sldId id="913" r:id="rId11"/>
    <p:sldId id="914" r:id="rId12"/>
    <p:sldId id="915" r:id="rId13"/>
    <p:sldId id="916" r:id="rId14"/>
    <p:sldId id="917" r:id="rId15"/>
    <p:sldId id="918" r:id="rId16"/>
    <p:sldId id="919" r:id="rId17"/>
    <p:sldId id="920" r:id="rId18"/>
    <p:sldId id="921" r:id="rId19"/>
    <p:sldId id="922" r:id="rId20"/>
    <p:sldId id="923" r:id="rId21"/>
    <p:sldId id="924" r:id="rId22"/>
    <p:sldId id="880" r:id="rId23"/>
    <p:sldId id="912" r:id="rId24"/>
    <p:sldId id="293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unquist, Jeffrey@Energy" initials="SJ" lastIdx="9" clrIdx="0">
    <p:extLst>
      <p:ext uri="{19B8F6BF-5375-455C-9EA6-DF929625EA0E}">
        <p15:presenceInfo xmlns:p15="http://schemas.microsoft.com/office/powerpoint/2012/main" userId="S::jeffrey.Sunquist@energy.ca.gov::c58d1e35-8887-4f1b-9c1d-c38171b87d1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B9BD5"/>
    <a:srgbClr val="ED7B2E"/>
    <a:srgbClr val="A5A5A5"/>
    <a:srgbClr val="DC622E"/>
    <a:srgbClr val="FF0000"/>
    <a:srgbClr val="3484BB"/>
    <a:srgbClr val="FF7F0E"/>
    <a:srgbClr val="8C564B"/>
    <a:srgbClr val="9061BA"/>
    <a:srgbClr val="D627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981"/>
    <p:restoredTop sz="88602" autoAdjust="0"/>
  </p:normalViewPr>
  <p:slideViewPr>
    <p:cSldViewPr snapToGrid="0" snapToObjects="1">
      <p:cViewPr varScale="1">
        <p:scale>
          <a:sx n="98" d="100"/>
          <a:sy n="98" d="100"/>
        </p:scale>
        <p:origin x="112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1683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microsoft.com/office/2016/11/relationships/changesInfo" Target="changesInfos/changesInfo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presProps" Target="pres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arzan ZareAfifi" userId="b21fc74c-c7bd-4cd1-8d81-b7c39e8ff515" providerId="ADAL" clId="{238D6398-D607-4337-90C6-9CB909B8B509}"/>
    <pc:docChg chg="modSld">
      <pc:chgData name="Farzan ZareAfifi" userId="b21fc74c-c7bd-4cd1-8d81-b7c39e8ff515" providerId="ADAL" clId="{238D6398-D607-4337-90C6-9CB909B8B509}" dt="2024-12-04T00:11:20.617" v="27" actId="20577"/>
      <pc:docMkLst>
        <pc:docMk/>
      </pc:docMkLst>
      <pc:sldChg chg="modSp mod">
        <pc:chgData name="Farzan ZareAfifi" userId="b21fc74c-c7bd-4cd1-8d81-b7c39e8ff515" providerId="ADAL" clId="{238D6398-D607-4337-90C6-9CB909B8B509}" dt="2024-12-04T00:11:20.617" v="27" actId="20577"/>
        <pc:sldMkLst>
          <pc:docMk/>
          <pc:sldMk cId="9443572" sldId="899"/>
        </pc:sldMkLst>
        <pc:spChg chg="mod">
          <ac:chgData name="Farzan ZareAfifi" userId="b21fc74c-c7bd-4cd1-8d81-b7c39e8ff515" providerId="ADAL" clId="{238D6398-D607-4337-90C6-9CB909B8B509}" dt="2024-12-04T00:11:20.617" v="27" actId="20577"/>
          <ac:spMkLst>
            <pc:docMk/>
            <pc:sldMk cId="9443572" sldId="899"/>
            <ac:spMk id="8" creationId="{AF403F10-9B72-0EC6-D4EB-8D10988EB1F2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CF181C-5C10-0D4C-A5F3-4F3517878731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E925B2-BD39-8D48-B4AA-879C363936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620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E925B2-BD39-8D48-B4AA-879C363936B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4850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5E537C-88DD-4795-A62C-2D8E05A9709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324916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5E537C-88DD-4795-A62C-2D8E05A9709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779771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5E537C-88DD-4795-A62C-2D8E05A9709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912234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5E537C-88DD-4795-A62C-2D8E05A9709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86506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5E537C-88DD-4795-A62C-2D8E05A9709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213921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5E537C-88DD-4795-A62C-2D8E05A9709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999953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5E537C-88DD-4795-A62C-2D8E05A9709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424585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5E537C-88DD-4795-A62C-2D8E05A9709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846802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9E925B2-BD39-8D48-B4AA-879C363936B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5567403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E925B2-BD39-8D48-B4AA-879C363936B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6356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5E537C-88DD-4795-A62C-2D8E05A9709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2836793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E925B2-BD39-8D48-B4AA-879C363936B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1023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5E537C-88DD-4795-A62C-2D8E05A9709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35954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5E537C-88DD-4795-A62C-2D8E05A9709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140032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5E537C-88DD-4795-A62C-2D8E05A9709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58091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5E537C-88DD-4795-A62C-2D8E05A9709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222393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5E537C-88DD-4795-A62C-2D8E05A9709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09249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5E537C-88DD-4795-A62C-2D8E05A9709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746065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5E537C-88DD-4795-A62C-2D8E05A9709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713120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31BE8A3-30C5-844F-88F4-86055FD89AB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0CF910E-6B99-9543-AA78-4D292897A8E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870975"/>
            <a:ext cx="12192000" cy="2525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7157174-E112-6F48-9071-78C999955E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13452" y="2462864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4AC4C1-FB66-164A-8E99-4764931283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14670" y="4978301"/>
            <a:ext cx="9144000" cy="1053548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DBA53D-865C-BC4F-BA81-FEB853781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D4F06-0F5A-9945-A5D7-9AEBA431B406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BF7D1E-5BC5-0046-8F11-02D3ED0E2A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E1A628-BB3E-844E-9EFD-FBD9C714A2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9E121-9BEB-F74B-84CF-78C1259BC12C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 descr="Logo, icon&#10;&#10;Description automatically generated">
            <a:extLst>
              <a:ext uri="{FF2B5EF4-FFF2-40B4-BE49-F238E27FC236}">
                <a16:creationId xmlns:a16="http://schemas.microsoft.com/office/drawing/2014/main" id="{7513B360-32C7-DF40-95C7-AC20C01EBD2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12253" y="2910466"/>
            <a:ext cx="1106863" cy="1052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6611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C7E2E8-D18C-2545-B4ED-69E08BA00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50E9D04-7FB1-5D42-8583-B0C679F76F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17AA5F-9308-7641-B26C-C3EF47FB2A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D4F06-0F5A-9945-A5D7-9AEBA431B406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F487A8-3CF6-9B49-9F74-0CD6D3E3D2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B8A363-1642-9142-9408-A7751F670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9E121-9BEB-F74B-84CF-78C1259BC1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0859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A87DAE5-7075-9147-AD2A-8BEB7A82513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613733-8F0C-9A4D-A4A8-5148CC5549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C52E2E-2659-1B46-B413-77D36E1711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D4F06-0F5A-9945-A5D7-9AEBA431B406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1FE8E8-3EAD-B649-9ACF-00D827639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E68FAF-22E1-0F40-BBE6-20CD1D7CD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9E121-9BEB-F74B-84CF-78C1259BC1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7491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5791200" y="6684963"/>
            <a:ext cx="609600" cy="1524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2095F920-1042-914C-A3FE-E6415FDD3521}" type="slidenum">
              <a:rPr lang="en-US" smtClean="0">
                <a:solidFill>
                  <a:srgbClr val="0959A5"/>
                </a:solidFill>
                <a:latin typeface="Arial" charset="0"/>
                <a:ea typeface="ＭＳ Ｐゴシック" charset="0"/>
                <a:cs typeface="ＭＳ Ｐゴシック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dirty="0">
              <a:solidFill>
                <a:srgbClr val="0959A5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6212696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E58D96-FA19-4B9A-B255-70CA7A53D6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8F895-B61A-4C94-9AFD-9677024C66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B8AE6E-A6A7-4318-846C-58945BA61A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0F2831-C844-654C-BB62-943C1BA6F982}" type="datetime1">
              <a:rPr lang="en-US" smtClean="0"/>
              <a:t>12/3/2024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2CF5A7-890F-47D6-8BD5-01519F3A39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D8DECF-FF52-4A61-A216-D03EB9EEB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98B50-D640-4ECE-A6A6-8E7234A714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4941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988147-E1DD-4BA6-9A3B-9BA9EDA4A4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763" y="1450975"/>
            <a:ext cx="11211791" cy="4725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783B5C-2F54-4D80-A84B-42CC882CE45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92875"/>
            <a:ext cx="2743200" cy="365125"/>
          </a:xfrm>
        </p:spPr>
        <p:txBody>
          <a:bodyPr/>
          <a:lstStyle/>
          <a:p>
            <a:fld id="{9508F7D5-3B0D-6346-B116-72FD2BAFBACB}" type="datetime1">
              <a:rPr lang="en-US" smtClean="0"/>
              <a:t>12/3/2024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3249BF-9BBE-4646-91E0-9D77B676C0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845A4E-2BD5-41C8-8B64-48ABD748CC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875"/>
            <a:ext cx="2743200" cy="365125"/>
          </a:xfrm>
        </p:spPr>
        <p:txBody>
          <a:bodyPr/>
          <a:lstStyle/>
          <a:p>
            <a:fld id="{8AC98B50-D640-4ECE-A6A6-8E7234A714AF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C17B2474-0547-8E43-AF5E-F15D28D051F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8912" y="305797"/>
            <a:ext cx="2055742" cy="598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30000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8939D4-16B7-4DD8-A223-7EE7A0FE12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E4D1B2-1D94-4E2F-A3E1-5EED9CD399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350D63-5344-4084-972A-5987663AB9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ACB433-2082-B146-A9D2-079EADFAB355}" type="datetime1">
              <a:rPr lang="en-US" smtClean="0"/>
              <a:t>12/3/2024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F7F4D1-DABA-48D6-BA34-1E1CDEBF3B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F0E385-88F3-4E1E-8A24-0A70F3AFB8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98B50-D640-4ECE-A6A6-8E7234A714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98315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3A6D8A-BA8C-45E6-9A3C-7392C5F620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30F86A-7EED-4B95-9992-3BBA5DB4CF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886474-9CD0-4638-92C6-E07B0D9A5E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CF492A-4DB5-704E-9DE9-B1BBAE940CFA}" type="datetime1">
              <a:rPr lang="en-US" smtClean="0"/>
              <a:t>12/3/2024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B24A39-5597-459A-80A6-6251A10953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52DB47-F342-4F24-AE44-6B266375A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98B50-D640-4ECE-A6A6-8E7234A714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62478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8B55-D8F7-4BF9-BD9B-FAB630C4C1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2090E4-4D5A-4CE7-8D5E-2D9174E0F4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71DB30-6DFE-428F-82B4-7CC1AFCC81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C746DEC-F162-42D3-B7A5-DCA5643084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41C8DDA-BEAA-4E00-8ED9-8A683701B3E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F9D11EB-4018-43D9-A8D9-189BADD34E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11C97-8D9B-B846-9D2F-22421BAD22BF}" type="datetime1">
              <a:rPr lang="en-US" smtClean="0"/>
              <a:t>12/3/2024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26DF4B-F59B-4D2A-BE85-DC43AFF6C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1DA6FD9-F2B2-4B27-B6A9-126E8CAE9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98B50-D640-4ECE-A6A6-8E7234A714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42975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1F6749-0D8B-4B38-A066-F23BB0667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C9034B9-F72F-4493-9B60-F6CCB5D74C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14962D-E940-D843-A2EB-4C6459F32349}" type="datetime1">
              <a:rPr lang="en-US" smtClean="0"/>
              <a:t>12/3/2024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745ADE-3C4C-41C9-B48A-87DED23453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533A9A-F087-40E4-8693-0C8DC68F7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98B50-D640-4ECE-A6A6-8E7234A714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40022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BBDCA2C-ECFD-48F4-9D7E-665DEB3C6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CADB0-D2A9-214D-B39E-9130D61B1723}" type="datetime1">
              <a:rPr lang="en-US" smtClean="0"/>
              <a:t>12/3/2024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1323A37-189D-45E2-BC00-A09EE1AFF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C20179-6B4F-44C1-933C-021FB07D1D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98B50-D640-4ECE-A6A6-8E7234A714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8949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54060A-1248-D442-8FB3-514506B63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136C84-8C49-2449-A9BF-C7A4EAF145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9EDC97-EBC4-FF46-94A7-B1CA58C4BF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D4F06-0F5A-9945-A5D7-9AEBA431B406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473096-1C60-8740-A003-6B98D02B0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E707E9-A8B3-6242-8C2C-EE6CCC2BF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9E121-9BEB-F74B-84CF-78C1259BC1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11793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F5491-AECF-4DE1-90F3-BBBCDA1276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5A8E04-2C45-46BB-BAAD-021C4F83FE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8EDFFD-1E17-4E2F-BC0A-BE2BB21772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48CD66-0315-4E89-81AA-67C616B5E3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896C3-8FB4-BB4D-A705-B09BEC50EEBD}" type="datetime1">
              <a:rPr lang="en-US" smtClean="0"/>
              <a:t>12/3/2024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A453C1-E4B5-4574-95EC-4D95D0B9F1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FBE2A9-7FD1-4F60-A5EC-D09EA222B8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98B50-D640-4ECE-A6A6-8E7234A714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534480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3F9992-A425-46C4-A40B-FA9105C2FD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11C66F4-6FFA-4782-9554-0FB8B46A7EE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683678-2B00-45A4-B068-590F380AAC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CC69CC-0FFA-4973-8062-C4C8D663CE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A0957D-2EFE-DA42-8226-8E42C7C4A449}" type="datetime1">
              <a:rPr lang="en-US" smtClean="0"/>
              <a:t>12/3/2024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E77325-316B-4496-ADDE-ACF8FE1192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868BC4-1997-46C8-80D3-39F2E31C61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98B50-D640-4ECE-A6A6-8E7234A714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05298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B77EEF-2B2B-4F5C-86A1-D835FA9E99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898705B-782D-4256-B8D7-F9575D81DC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B8DCEE-246C-4DC6-8472-50E2F68B90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EE570-183A-714F-99A4-887F79FF45FD}" type="datetime1">
              <a:rPr lang="en-US" smtClean="0"/>
              <a:t>12/3/2024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CCE389-8976-4C2D-9E5C-89EFC1892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71E007-A14A-4714-AC03-67B4191FA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98B50-D640-4ECE-A6A6-8E7234A714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23118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A584D5C-B853-4473-A8C5-B26074951A0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6F73C2-1830-411B-9DD2-CFD6BE3C44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ADC4CD-27F5-41A2-95D1-09C2D7F8F3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8C9E65-76C0-AC48-843A-7B20D182F5B5}" type="datetime1">
              <a:rPr lang="en-US" smtClean="0"/>
              <a:t>12/3/2024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D28368-80D4-41EB-807A-0ED9A25E49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A3C8A-32CC-4A35-B390-1396B8C52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98B50-D640-4ECE-A6A6-8E7234A714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75129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897D4-B6C1-0945-4F62-AE5CF47D4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182489-2509-92FF-4DAB-A720E34BFA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3E56E3-6238-EC8D-8983-E6472A505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D53D2-BE0D-084B-BA1B-EA18C7634ED0}" type="datetime1">
              <a:rPr lang="en-US" smtClean="0"/>
              <a:t>12/3/2024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2765B8-68D4-4A5B-A2A0-E91A57C422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951875-8CE0-6A16-F158-E4854DD6D0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5893B0-A597-254B-8004-578894AC8B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3436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ACF013-EA0A-4544-8F7A-3E378994C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E8445C-160D-1547-BD4E-ACB69FC3D1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631936-1950-3D4B-8468-7314966DAE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D4F06-0F5A-9945-A5D7-9AEBA431B406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EB40EC-0C5A-474C-A63E-9C82D9659E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C7A21B-7363-D345-9797-89FAE425E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9E121-9BEB-F74B-84CF-78C1259BC1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1967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2B9337-4C79-F540-A82A-4941D6E98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2C3DB6-69D5-E24A-A03F-1BBDFE8FB5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A479A5-1241-1D49-92A0-8DB3DC114A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8FE2A4-DFF5-E242-98F9-E37478ED00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D4F06-0F5A-9945-A5D7-9AEBA431B406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75494A-1B4E-BE4A-A938-C072994A2A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BA83EE-10C8-4E40-BC49-7809F256C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9E121-9BEB-F74B-84CF-78C1259BC1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2175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91ABB6-7D7E-C647-8673-497BC6B7A1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2999" y="-83344"/>
            <a:ext cx="10233991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D4B5E5-648C-904B-A2D2-83A3AD899E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4F53D4-138A-4D41-871F-5DA1A31CF1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8DA1F2E-3966-4849-A536-3968D64B277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F393A1-FBFA-1447-95A8-EB18C1A832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2199106-A8E5-4B43-8171-A79B5F87BF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D4F06-0F5A-9945-A5D7-9AEBA431B406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760F3C8-EB9B-6A41-BAFA-9EB1D0D7E5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217A843-206C-6640-AD3C-91DF9BED1A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9E121-9BEB-F74B-84CF-78C1259BC1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0293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ABCDA0-3530-8647-80C2-2DB1643559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11B04FF-934E-F74B-8454-766575A56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D4F06-0F5A-9945-A5D7-9AEBA431B406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8A8193-E43E-F346-8F17-690B4D4E14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7196A5-C920-DB48-99A9-20DB2EB85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9E121-9BEB-F74B-84CF-78C1259BC1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3092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E1C416D-FAA3-7642-9BDD-C558CF4F5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D4F06-0F5A-9945-A5D7-9AEBA431B406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62394B5-0294-654F-9152-CA9B896EA9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02C80A-FB20-7C44-9879-2804EEFA7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9E121-9BEB-F74B-84CF-78C1259BC1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0917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1F5916-EDDB-8A49-9BA6-B5E9C8336F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3DAAC8-86B9-EB4E-9083-6EDD427E36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E22A2C-CE63-2D44-A788-CA8270A041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0EF8A3-CF9D-7845-931E-7422ABA790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D4F06-0F5A-9945-A5D7-9AEBA431B406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04DDDC-3224-0248-AFC0-2B07C5AA14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A24488-F06F-3A49-A347-2A08D38E7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9E121-9BEB-F74B-84CF-78C1259BC1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5249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0DEF30-F0CF-864F-816D-DCACCDA02E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F4284D4-CC0C-054F-B03A-1D08BE8986E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D10991-37E0-9349-BCB8-49856747AE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9E803E-D6DB-1F46-8A05-E276040FBA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D4F06-0F5A-9945-A5D7-9AEBA431B406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1C331E-1D78-6843-8927-FC50711A5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AEDF47-DF8B-BF42-9A6F-EB43732A1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9E121-9BEB-F74B-84CF-78C1259BC1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3225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image" Target="../media/image8.png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7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1C6369B-A27F-C140-A3E0-70C98618F7B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2"/>
            <a:ext cx="12192000" cy="1210203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7815073-1284-824A-964A-F7F08EBE56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862391" cy="5989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F1DC9A-6EB6-1544-9337-7C4F4DF9AF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EFC790-BA10-9F41-961B-2077E605D7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BD4F06-0F5A-9945-A5D7-9AEBA431B406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2C0107-C11D-4148-A680-6BE9CB5E41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DDC5D6-909B-3C4F-8997-42B3538686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C9E121-9BEB-F74B-84CF-78C1259BC12C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 descr="Logo, icon&#10;&#10;Description automatically generated">
            <a:extLst>
              <a:ext uri="{FF2B5EF4-FFF2-40B4-BE49-F238E27FC236}">
                <a16:creationId xmlns:a16="http://schemas.microsoft.com/office/drawing/2014/main" id="{F1B4D29F-ECFA-EC44-A030-839575DDD3AC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66" y="6032809"/>
            <a:ext cx="846286" cy="804665"/>
          </a:xfrm>
          <a:prstGeom prst="rect">
            <a:avLst/>
          </a:prstGeom>
        </p:spPr>
      </p:pic>
      <p:pic>
        <p:nvPicPr>
          <p:cNvPr id="11" name="Picture 10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B16AE8D8-C272-6449-BD0A-4012F5C62700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8912" y="305797"/>
            <a:ext cx="2055742" cy="598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1239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2EF206-230D-4E2F-BE3E-87B5FE790F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F3E25A-5801-4E9C-9699-5914CC5F9C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38E49D-06C5-2A42-BBE3-73711BB89621}" type="datetime1">
              <a:rPr lang="en-US" smtClean="0"/>
              <a:t>12/3/2024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7BFE17-1516-4B08-BDD9-03438BD890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AB6DB4-1F09-4FE9-8784-6696577F10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C98B50-D640-4ECE-A6A6-8E7234A714AF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9F7E9F4-E8EC-6F47-B2D2-521AC628DDE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1210203"/>
          </a:xfrm>
          <a:prstGeom prst="rect">
            <a:avLst/>
          </a:prstGeom>
        </p:spPr>
      </p:pic>
      <p:pic>
        <p:nvPicPr>
          <p:cNvPr id="9" name="Picture 8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F4AFD267-8CAB-8044-98CF-5FC7BE77DB1F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8912" y="305797"/>
            <a:ext cx="2055742" cy="598607"/>
          </a:xfrm>
          <a:prstGeom prst="rect">
            <a:avLst/>
          </a:prstGeom>
        </p:spPr>
      </p:pic>
      <p:sp>
        <p:nvSpPr>
          <p:cNvPr id="13" name="Title Placeholder 12">
            <a:extLst>
              <a:ext uri="{FF2B5EF4-FFF2-40B4-BE49-F238E27FC236}">
                <a16:creationId xmlns:a16="http://schemas.microsoft.com/office/drawing/2014/main" id="{A01E3134-4624-9348-8FF4-38AF21162B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186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616538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8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8.png"/><Relationship Id="rId5" Type="http://schemas.openxmlformats.org/officeDocument/2006/relationships/image" Target="../media/image32.png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Relationship Id="rId4" Type="http://schemas.openxmlformats.org/officeDocument/2006/relationships/hyperlink" Target="https://pv-magazine-usa.com/2023/04/12/california-senate-transport-committee-passes-solar-parking-canopy-and-highwayside-law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ia.gov/todayinenergy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2.png"/><Relationship Id="rId4" Type="http://schemas.openxmlformats.org/officeDocument/2006/relationships/hyperlink" Target="https://pv-magazine-usa.com/2023/04/12/california-senate-transport-committee-passes-solar-parking-canopy-and-highwayside-law/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10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6.png"/><Relationship Id="rId4" Type="http://schemas.openxmlformats.org/officeDocument/2006/relationships/image" Target="../media/image14.e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pv-magazine-usa.com/2023/04/12/california-senate-transport-committee-passes-solar-parking-canopy-and-highwayside-law/" TargetMode="External"/><Relationship Id="rId3" Type="http://schemas.openxmlformats.org/officeDocument/2006/relationships/image" Target="../media/image13.png"/><Relationship Id="rId7" Type="http://schemas.openxmlformats.org/officeDocument/2006/relationships/hyperlink" Target="https://ev-database.org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9.png"/><Relationship Id="rId5" Type="http://schemas.openxmlformats.org/officeDocument/2006/relationships/image" Target="../media/image15.emf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6.emf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7.emf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sky, outdoor&#10;&#10;Description automatically generated">
            <a:extLst>
              <a:ext uri="{FF2B5EF4-FFF2-40B4-BE49-F238E27FC236}">
                <a16:creationId xmlns:a16="http://schemas.microsoft.com/office/drawing/2014/main" id="{B7397D99-56BC-9B40-AD4E-CAD90F1357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143"/>
            <a:ext cx="12192000" cy="6821714"/>
          </a:xfrm>
          <a:prstGeom prst="rect">
            <a:avLst/>
          </a:prstGeom>
        </p:spPr>
      </p:pic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568D5E68-F5DE-43D8-7BC9-936923430D6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566" y="238124"/>
            <a:ext cx="2134621" cy="2134621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2169D1B-B8A2-3FF4-E361-6036DBFC78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1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EA4F09A-873A-8C89-5676-12A97D022F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" y="3357638"/>
            <a:ext cx="12192000" cy="24941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37B930A-0BBD-DABC-5DBC-D89097D4B7CC}"/>
              </a:ext>
            </a:extLst>
          </p:cNvPr>
          <p:cNvSpPr txBox="1"/>
          <p:nvPr/>
        </p:nvSpPr>
        <p:spPr>
          <a:xfrm>
            <a:off x="1022180" y="3445965"/>
            <a:ext cx="1014763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Planning for electric-vehicle evacuations: energy, infrastructure, and storage needs</a:t>
            </a:r>
          </a:p>
          <a:p>
            <a:pPr algn="ctr"/>
            <a:endParaRPr lang="en-US" sz="2400" dirty="0">
              <a:solidFill>
                <a:schemeClr val="bg1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Farzan ZareAfifi, Ricardo de Castro, Sarah Kurtz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University of California Merced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Merced, Ca, 95343, USA</a:t>
            </a:r>
            <a:endParaRPr lang="en-US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403F10-9B72-0EC6-D4EB-8D10988EB1F2}"/>
              </a:ext>
            </a:extLst>
          </p:cNvPr>
          <p:cNvSpPr txBox="1"/>
          <p:nvPr/>
        </p:nvSpPr>
        <p:spPr>
          <a:xfrm>
            <a:off x="3540868" y="577003"/>
            <a:ext cx="8657619" cy="307777"/>
          </a:xfrm>
          <a:prstGeom prst="rect">
            <a:avLst/>
          </a:prstGeom>
          <a:solidFill>
            <a:srgbClr val="252F40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Already presented at 2024 IEEE Vehicle Power and Propulsion Conference (IEEE VPPC2024), Washington DC, USA</a:t>
            </a:r>
          </a:p>
        </p:txBody>
      </p:sp>
    </p:spTree>
    <p:extLst>
      <p:ext uri="{BB962C8B-B14F-4D97-AF65-F5344CB8AC3E}">
        <p14:creationId xmlns:p14="http://schemas.microsoft.com/office/powerpoint/2010/main" val="94435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C8595EA-8102-409A-B8E0-171C3137CDD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0040471" cy="117230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  <a:cs typeface="Calibri" panose="020F0502020204030204" pitchFamily="34" charset="0"/>
              </a:rPr>
              <a:t>Part I: </a:t>
            </a:r>
            <a:r>
              <a:rPr lang="en-US" dirty="0">
                <a:cs typeface="Calibri" panose="020F0502020204030204" pitchFamily="34" charset="0"/>
              </a:rPr>
              <a:t>E</a:t>
            </a:r>
            <a:r>
              <a:rPr lang="en-US" b="1" dirty="0">
                <a:solidFill>
                  <a:schemeClr val="bg1"/>
                </a:solidFill>
                <a:cs typeface="Calibri" panose="020F0502020204030204" pitchFamily="34" charset="0"/>
              </a:rPr>
              <a:t>nergy needs results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C5BE08-DBF4-C39D-0B6A-CE28E921B9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C98B50-D640-4ECE-A6A6-8E7234A714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2E0B15-CB49-E8FA-C47B-AA4A1AC6AD19}"/>
              </a:ext>
            </a:extLst>
          </p:cNvPr>
          <p:cNvSpPr txBox="1"/>
          <p:nvPr/>
        </p:nvSpPr>
        <p:spPr>
          <a:xfrm>
            <a:off x="352986" y="1334188"/>
            <a:ext cx="1120347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>
              <a:defRPr/>
            </a:pPr>
            <a:r>
              <a:rPr lang="en-US" sz="2400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We use a Monte Carlo simulation, sampling random variables from the probabilistic distributions, to estimate the total charging energy: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94DF6AE-1D32-B16F-1848-A51A8ED11C8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81" b="4259"/>
          <a:stretch/>
        </p:blipFill>
        <p:spPr bwMode="auto">
          <a:xfrm>
            <a:off x="7354482" y="2388034"/>
            <a:ext cx="4427787" cy="313577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C6C6882-C186-EC57-3A68-6D436BB25073}"/>
                  </a:ext>
                </a:extLst>
              </p:cNvPr>
              <p:cNvSpPr txBox="1"/>
              <p:nvPr/>
            </p:nvSpPr>
            <p:spPr>
              <a:xfrm>
                <a:off x="352987" y="2933960"/>
                <a:ext cx="6300828" cy="12165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en-US" sz="2400" dirty="0">
                    <a:solidFill>
                      <a:prstClr val="black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Example: the result for</a:t>
                </a:r>
                <a:r>
                  <a:rPr lang="en-US" sz="2400" dirty="0">
                    <a:effectLst/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𝑚𝑜𝑑𝑒</m:t>
                        </m:r>
                      </m:sub>
                    </m:sSub>
                    <m:r>
                      <a:rPr lang="en-US" sz="2400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=150 </m:t>
                    </m:r>
                    <m:r>
                      <m:rPr>
                        <m:sty m:val="p"/>
                      </m:rPr>
                      <a:rPr lang="en-US" sz="2400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km</m:t>
                    </m:r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, an average initial SoC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𝑆𝑜𝐶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0,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𝑚𝑜𝑑𝑒</m:t>
                        </m:r>
                      </m:sub>
                    </m:sSub>
                    <m:r>
                      <a:rPr lang="en-US" sz="2400">
                        <a:latin typeface="Cambria Math" panose="02040503050406030204" pitchFamily="18" charset="0"/>
                      </a:rPr>
                      <m:t>=0.5)</m:t>
                    </m:r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𝐸𝑉</m:t>
                        </m:r>
                      </m:sub>
                    </m:sSub>
                    <m:r>
                      <a:rPr lang="en-US" sz="2400">
                        <a:latin typeface="Cambria Math" panose="02040503050406030204" pitchFamily="18" charset="0"/>
                      </a:rPr>
                      <m:t>=1000</m:t>
                    </m:r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: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C6C6882-C186-EC57-3A68-6D436BB250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987" y="2933960"/>
                <a:ext cx="6300828" cy="1216551"/>
              </a:xfrm>
              <a:prstGeom prst="rect">
                <a:avLst/>
              </a:prstGeom>
              <a:blipFill>
                <a:blip r:embed="rId4"/>
                <a:stretch>
                  <a:fillRect l="-1547" t="-4500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E14580C-B3C8-32A2-77B3-7884CB7DBD64}"/>
                  </a:ext>
                </a:extLst>
              </p:cNvPr>
              <p:cNvSpPr txBox="1"/>
              <p:nvPr/>
            </p:nvSpPr>
            <p:spPr>
              <a:xfrm>
                <a:off x="1407640" y="5776653"/>
                <a:ext cx="8574560" cy="7162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 i="1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The </a:t>
                </a:r>
                <a:r>
                  <a:rPr lang="en-US" sz="2000" i="1" dirty="0">
                    <a:effectLst/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histogram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𝑐h</m:t>
                        </m:r>
                      </m:sub>
                    </m:sSub>
                  </m:oMath>
                </a14:m>
                <a:r>
                  <a:rPr lang="en-US" sz="2000" i="1" dirty="0">
                    <a:effectLst/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closely follows a Gaussian curve. We denote the mean of this Gaussian approximation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𝐸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𝑐h</m:t>
                        </m:r>
                      </m:sub>
                    </m:sSub>
                  </m:oMath>
                </a14:m>
                <a:r>
                  <a:rPr lang="en-US" sz="2000" i="1" dirty="0">
                    <a:effectLst/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.</a:t>
                </a:r>
                <a:endParaRPr lang="en-US" sz="2000" i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E14580C-B3C8-32A2-77B3-7884CB7DBD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7640" y="5776653"/>
                <a:ext cx="8574560" cy="716222"/>
              </a:xfrm>
              <a:prstGeom prst="rect">
                <a:avLst/>
              </a:prstGeom>
              <a:blipFill>
                <a:blip r:embed="rId5"/>
                <a:stretch>
                  <a:fillRect t="-5128" b="-145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6F0678A7-3349-71F4-86BE-5A86F494812D}"/>
              </a:ext>
            </a:extLst>
          </p:cNvPr>
          <p:cNvSpPr txBox="1"/>
          <p:nvPr/>
        </p:nvSpPr>
        <p:spPr>
          <a:xfrm rot="16200000">
            <a:off x="6695101" y="3434465"/>
            <a:ext cx="15287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Frequency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50716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C8595EA-8102-409A-B8E0-171C3137CDD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0040471" cy="117230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  <a:cs typeface="Calibri" panose="020F0502020204030204" pitchFamily="34" charset="0"/>
              </a:rPr>
              <a:t>Part I: </a:t>
            </a:r>
            <a:r>
              <a:rPr lang="en-US" dirty="0">
                <a:cs typeface="Calibri" panose="020F0502020204030204" pitchFamily="34" charset="0"/>
              </a:rPr>
              <a:t>E</a:t>
            </a:r>
            <a:r>
              <a:rPr lang="en-US" b="1" dirty="0">
                <a:solidFill>
                  <a:schemeClr val="bg1"/>
                </a:solidFill>
                <a:cs typeface="Calibri" panose="020F0502020204030204" pitchFamily="34" charset="0"/>
              </a:rPr>
              <a:t>nergy needs results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C5BE08-DBF4-C39D-0B6A-CE28E921B9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C98B50-D640-4ECE-A6A6-8E7234A714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12E0B15-CB49-E8FA-C47B-AA4A1AC6AD19}"/>
                  </a:ext>
                </a:extLst>
              </p:cNvPr>
              <p:cNvSpPr txBox="1"/>
              <p:nvPr/>
            </p:nvSpPr>
            <p:spPr>
              <a:xfrm>
                <a:off x="352986" y="1334188"/>
                <a:ext cx="11203473" cy="4715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 algn="just"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𝐸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𝑐h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prstClr val="black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for different evacuation distances, SoC</a:t>
                </a:r>
                <a:r>
                  <a:rPr lang="en-US" sz="2400" baseline="-25000" dirty="0">
                    <a:solidFill>
                      <a:prstClr val="black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0</a:t>
                </a:r>
                <a:r>
                  <a:rPr lang="en-US" sz="2400" dirty="0">
                    <a:solidFill>
                      <a:prstClr val="black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, and N</a:t>
                </a:r>
                <a:r>
                  <a:rPr lang="en-US" sz="2400" baseline="-25000" dirty="0">
                    <a:solidFill>
                      <a:prstClr val="black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EVs</a:t>
                </a:r>
                <a:r>
                  <a:rPr lang="en-US" sz="2400" dirty="0">
                    <a:solidFill>
                      <a:prstClr val="black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: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12E0B15-CB49-E8FA-C47B-AA4A1AC6AD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986" y="1334188"/>
                <a:ext cx="11203473" cy="471539"/>
              </a:xfrm>
              <a:prstGeom prst="rect">
                <a:avLst/>
              </a:prstGeom>
              <a:blipFill>
                <a:blip r:embed="rId3"/>
                <a:stretch>
                  <a:fillRect t="-9091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4E14580C-B3C8-32A2-77B3-7884CB7DBD64}"/>
              </a:ext>
            </a:extLst>
          </p:cNvPr>
          <p:cNvSpPr txBox="1"/>
          <p:nvPr/>
        </p:nvSpPr>
        <p:spPr>
          <a:xfrm>
            <a:off x="106994" y="5505513"/>
            <a:ext cx="1197801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Evacuating a small neighborhood with 1,000 EVs over an average distance of 100 km requires MWh-level energy, whereas a larger city with 1 million cars typically needs GWh-level energy.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D6DCF59-9979-D653-F471-24511923E71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1"/>
          <a:stretch/>
        </p:blipFill>
        <p:spPr bwMode="auto">
          <a:xfrm>
            <a:off x="5904688" y="1967607"/>
            <a:ext cx="5293263" cy="3211293"/>
          </a:xfrm>
          <a:prstGeom prst="rect">
            <a:avLst/>
          </a:prstGeom>
          <a:noFill/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44A9331-4ECD-D8DB-0372-1DA200A0BFA2}"/>
                  </a:ext>
                </a:extLst>
              </p:cNvPr>
              <p:cNvSpPr txBox="1"/>
              <p:nvPr/>
            </p:nvSpPr>
            <p:spPr>
              <a:xfrm rot="16200000">
                <a:off x="-638315" y="3218753"/>
                <a:ext cx="2553564" cy="37677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800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𝐸</m:t>
                            </m:r>
                          </m:e>
                        </m:acc>
                      </m:e>
                      <m: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𝑐h</m:t>
                        </m:r>
                      </m:sub>
                    </m:sSub>
                  </m:oMath>
                </a14:m>
                <a:r>
                  <a:rPr lang="en-US" dirty="0"/>
                  <a:t> per 1000 EVs [MWh]</a:t>
                </a: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44A9331-4ECD-D8DB-0372-1DA200A0BF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-638315" y="3218753"/>
                <a:ext cx="2553564" cy="376770"/>
              </a:xfrm>
              <a:prstGeom prst="rect">
                <a:avLst/>
              </a:prstGeom>
              <a:blipFill>
                <a:blip r:embed="rId5"/>
                <a:stretch>
                  <a:fillRect l="-6452" r="-258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60D9B06-9F2F-7D65-4946-BFA7AE2936A2}"/>
                  </a:ext>
                </a:extLst>
              </p:cNvPr>
              <p:cNvSpPr txBox="1"/>
              <p:nvPr/>
            </p:nvSpPr>
            <p:spPr>
              <a:xfrm rot="16200000">
                <a:off x="4893270" y="3413715"/>
                <a:ext cx="1939799" cy="37677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800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𝐸</m:t>
                            </m:r>
                          </m:e>
                        </m:acc>
                      </m:e>
                      <m: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𝑐h</m:t>
                        </m:r>
                      </m:sub>
                    </m:sSub>
                  </m:oMath>
                </a14:m>
                <a:r>
                  <a:rPr lang="en-US" dirty="0"/>
                  <a:t> [MWh]</a:t>
                </a: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60D9B06-9F2F-7D65-4946-BFA7AE2936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4893270" y="3413715"/>
                <a:ext cx="1939799" cy="376770"/>
              </a:xfrm>
              <a:prstGeom prst="rect">
                <a:avLst/>
              </a:prstGeom>
              <a:blipFill>
                <a:blip r:embed="rId6"/>
                <a:stretch>
                  <a:fillRect l="-6452" r="-258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F8B7487-14C5-15A6-228B-57A288262ADE}"/>
                  </a:ext>
                </a:extLst>
              </p:cNvPr>
              <p:cNvSpPr txBox="1"/>
              <p:nvPr/>
            </p:nvSpPr>
            <p:spPr>
              <a:xfrm>
                <a:off x="7470032" y="2262868"/>
                <a:ext cx="2281136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𝑚𝑜𝑑𝑒</m:t>
                          </m:r>
                        </m:sub>
                      </m:sSub>
                      <m:r>
                        <a:rPr lang="en-US" sz="1800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=1</m:t>
                      </m:r>
                      <m:r>
                        <a:rPr lang="en-US" sz="1800" b="0" i="0" smtClean="0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0</m:t>
                      </m:r>
                      <m:r>
                        <a:rPr lang="en-US" sz="1800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0 </m:t>
                      </m:r>
                      <m:r>
                        <m:rPr>
                          <m:sty m:val="p"/>
                        </m:rPr>
                        <a:rPr lang="en-US" sz="1800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km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F8B7487-14C5-15A6-228B-57A288262A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0032" y="2262868"/>
                <a:ext cx="2281136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37E7587B-5B23-3810-CF88-AA2632A24C78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-1" r="-495"/>
          <a:stretch/>
        </p:blipFill>
        <p:spPr>
          <a:xfrm>
            <a:off x="826852" y="2154163"/>
            <a:ext cx="4601182" cy="275563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34C2053-9E5D-AF45-E123-87AD99CD4825}"/>
                  </a:ext>
                </a:extLst>
              </p:cNvPr>
              <p:cNvSpPr txBox="1"/>
              <p:nvPr/>
            </p:nvSpPr>
            <p:spPr>
              <a:xfrm>
                <a:off x="2343305" y="4933041"/>
                <a:ext cx="2553564" cy="37677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800" b="0" i="1" smtClean="0">
                        <a:effectLst/>
                        <a:latin typeface="Cambria Math" panose="02040503050406030204" pitchFamily="18" charset="0"/>
                      </a:rPr>
                      <m:t>𝐷𝑖𝑠𝑡𝑎𝑛𝑐𝑒</m:t>
                    </m:r>
                  </m:oMath>
                </a14:m>
                <a:r>
                  <a:rPr lang="en-US" dirty="0"/>
                  <a:t>[km]</a:t>
                </a:r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34C2053-9E5D-AF45-E123-87AD99CD48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3305" y="4933041"/>
                <a:ext cx="2553564" cy="376770"/>
              </a:xfrm>
              <a:prstGeom prst="rect">
                <a:avLst/>
              </a:prstGeom>
              <a:blipFill>
                <a:blip r:embed="rId10"/>
                <a:stretch>
                  <a:fillRect t="-8065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76544DEE-24F8-9B33-48DE-138E9B9F98F8}"/>
              </a:ext>
            </a:extLst>
          </p:cNvPr>
          <p:cNvSpPr txBox="1"/>
          <p:nvPr/>
        </p:nvSpPr>
        <p:spPr>
          <a:xfrm>
            <a:off x="3794737" y="4115853"/>
            <a:ext cx="1964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A5A5A5"/>
                </a:solidFill>
              </a:rPr>
              <a:t>Optimistic SoC0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BE3CF32-9EC6-C252-8E9C-F9D5CEEA3FF2}"/>
              </a:ext>
            </a:extLst>
          </p:cNvPr>
          <p:cNvSpPr txBox="1"/>
          <p:nvPr/>
        </p:nvSpPr>
        <p:spPr>
          <a:xfrm>
            <a:off x="3794737" y="3324287"/>
            <a:ext cx="1964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ED7B2E"/>
                </a:solidFill>
              </a:rPr>
              <a:t>Average SoC0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4E23AE4-77DD-EA5A-6DC5-E9A6CB88B77E}"/>
              </a:ext>
            </a:extLst>
          </p:cNvPr>
          <p:cNvSpPr txBox="1"/>
          <p:nvPr/>
        </p:nvSpPr>
        <p:spPr>
          <a:xfrm>
            <a:off x="2927124" y="2532216"/>
            <a:ext cx="1964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5B9BD5"/>
                </a:solidFill>
              </a:rPr>
              <a:t>Pessimistic SoC0</a:t>
            </a:r>
          </a:p>
        </p:txBody>
      </p:sp>
    </p:spTree>
    <p:extLst>
      <p:ext uri="{BB962C8B-B14F-4D97-AF65-F5344CB8AC3E}">
        <p14:creationId xmlns:p14="http://schemas.microsoft.com/office/powerpoint/2010/main" val="16466935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7C26537-B799-40D1-986E-6064DA1A1BE4}"/>
              </a:ext>
            </a:extLst>
          </p:cNvPr>
          <p:cNvSpPr/>
          <p:nvPr/>
        </p:nvSpPr>
        <p:spPr>
          <a:xfrm>
            <a:off x="0" y="1172308"/>
            <a:ext cx="12192000" cy="568569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C8595EA-8102-409A-B8E0-171C3137CDD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40677" y="0"/>
            <a:ext cx="9359670" cy="117230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  <a:cs typeface="Calibri" panose="020F0502020204030204" pitchFamily="34" charset="0"/>
              </a:rPr>
              <a:t>Part II: Charging infrastructure needs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C5BE08-DBF4-C39D-0B6A-CE28E921B9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C98B50-D640-4ECE-A6A6-8E7234A714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135122-F1FE-4804-35E1-25CB9327ADFE}"/>
              </a:ext>
            </a:extLst>
          </p:cNvPr>
          <p:cNvSpPr txBox="1"/>
          <p:nvPr/>
        </p:nvSpPr>
        <p:spPr>
          <a:xfrm>
            <a:off x="649669" y="3293982"/>
            <a:ext cx="1089266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How many Level 2 and fast chargers are needed to meet the power requirements for a specific evacuation scenario?</a:t>
            </a:r>
          </a:p>
        </p:txBody>
      </p:sp>
    </p:spTree>
    <p:extLst>
      <p:ext uri="{BB962C8B-B14F-4D97-AF65-F5344CB8AC3E}">
        <p14:creationId xmlns:p14="http://schemas.microsoft.com/office/powerpoint/2010/main" val="30268545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C8595EA-8102-409A-B8E0-171C3137CDD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0040471" cy="1172308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sz="3200" b="1" dirty="0">
                <a:solidFill>
                  <a:schemeClr val="bg1"/>
                </a:solidFill>
                <a:cs typeface="Calibri" panose="020F0502020204030204" pitchFamily="34" charset="0"/>
              </a:rPr>
              <a:t>Part II: Method to estimate charging infrastructure needs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C5BE08-DBF4-C39D-0B6A-CE28E921B9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C98B50-D640-4ECE-A6A6-8E7234A714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12E0B15-CB49-E8FA-C47B-AA4A1AC6AD19}"/>
                  </a:ext>
                </a:extLst>
              </p:cNvPr>
              <p:cNvSpPr txBox="1"/>
              <p:nvPr/>
            </p:nvSpPr>
            <p:spPr>
              <a:xfrm>
                <a:off x="352986" y="1421737"/>
                <a:ext cx="11203473" cy="18158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The power capability of each individual charger is assumed to have a Gaussian distribution:</a:t>
                </a:r>
              </a:p>
              <a:p>
                <a:pPr algn="just">
                  <a:defRPr/>
                </a:pPr>
                <a:r>
                  <a:rPr lang="en-US" sz="20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M</a:t>
                </a:r>
                <a:r>
                  <a:rPr lang="en-US" sz="2000" dirty="0">
                    <a:effectLst/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ean power of level-2 chargers: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2000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𝑙</m:t>
                        </m:r>
                        <m:r>
                          <a:rPr lang="en-US" sz="2000" b="0" i="1" smtClean="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>
                    <a:effectLst/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=6 kW; standard </a:t>
                </a:r>
                <a:r>
                  <a:rPr lang="en-US" sz="20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dev</a:t>
                </a:r>
                <a:r>
                  <a:rPr lang="en-US" sz="2000" dirty="0">
                    <a:effectLst/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iation: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000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𝑙</m:t>
                        </m:r>
                        <m:r>
                          <a:rPr lang="en-US" sz="2000" b="0" i="1" smtClean="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>
                    <a:effectLst/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= </a:t>
                </a:r>
                <a:r>
                  <a:rPr lang="en-US" sz="20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3</a:t>
                </a:r>
                <a:r>
                  <a:rPr lang="en-US" sz="2000" dirty="0">
                    <a:effectLst/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kW </a:t>
                </a:r>
                <a:endParaRPr lang="en-US" sz="20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algn="just">
                  <a:defRPr/>
                </a:pPr>
                <a:r>
                  <a:rPr lang="en-US" sz="20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M</a:t>
                </a:r>
                <a:r>
                  <a:rPr lang="en-US" sz="2000" dirty="0">
                    <a:effectLst/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ean power of </a:t>
                </a:r>
                <a:r>
                  <a:rPr lang="en-US" sz="20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DC fast</a:t>
                </a:r>
                <a:r>
                  <a:rPr lang="en-US" sz="2000" dirty="0">
                    <a:effectLst/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chargers: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2000" b="0" i="1" smtClean="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𝐷𝐶</m:t>
                        </m:r>
                      </m:sub>
                    </m:sSub>
                  </m:oMath>
                </a14:m>
                <a:r>
                  <a:rPr lang="en-US" sz="2000" dirty="0">
                    <a:effectLst/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=80 kW; standard </a:t>
                </a:r>
                <a:r>
                  <a:rPr lang="en-US" sz="20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dev</a:t>
                </a:r>
                <a:r>
                  <a:rPr lang="en-US" sz="2000" dirty="0">
                    <a:effectLst/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iation: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000" b="0" i="1" smtClean="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𝐷𝐶</m:t>
                        </m:r>
                      </m:sub>
                    </m:sSub>
                  </m:oMath>
                </a14:m>
                <a:r>
                  <a:rPr lang="en-US" sz="2000" dirty="0">
                    <a:effectLst/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= </a:t>
                </a:r>
                <a:r>
                  <a:rPr lang="en-US" sz="20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20</a:t>
                </a:r>
                <a:r>
                  <a:rPr lang="en-US" sz="2000" dirty="0">
                    <a:effectLst/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kW </a:t>
                </a:r>
                <a:endParaRPr lang="en-US" sz="20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12E0B15-CB49-E8FA-C47B-AA4A1AC6AD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986" y="1421737"/>
                <a:ext cx="11203473" cy="1815882"/>
              </a:xfrm>
              <a:prstGeom prst="rect">
                <a:avLst/>
              </a:prstGeom>
              <a:blipFill>
                <a:blip r:embed="rId3"/>
                <a:stretch>
                  <a:fillRect l="-871" t="-2685" r="-8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53FD7EC-F769-3E6A-70CD-E904B1B784EB}"/>
                  </a:ext>
                </a:extLst>
              </p:cNvPr>
              <p:cNvSpPr txBox="1"/>
              <p:nvPr/>
            </p:nvSpPr>
            <p:spPr>
              <a:xfrm>
                <a:off x="352985" y="4857308"/>
                <a:ext cx="11203473" cy="10467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2400" dirty="0">
                    <a:solidFill>
                      <a:prstClr val="black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Mathematical Overview (detailed in the paper):</a:t>
                </a:r>
              </a:p>
              <a:p>
                <a:pPr lvl="0" algn="just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𝐶𝐻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𝑐h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r>
                            <a:rPr lang="en-US"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𝑒𝑣𝑎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53FD7EC-F769-3E6A-70CD-E904B1B784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985" y="4857308"/>
                <a:ext cx="11203473" cy="1046761"/>
              </a:xfrm>
              <a:prstGeom prst="rect">
                <a:avLst/>
              </a:prstGeom>
              <a:blipFill>
                <a:blip r:embed="rId4"/>
                <a:stretch>
                  <a:fillRect l="-871" t="-46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413437CF-75D8-58A9-2633-A55B9C862B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54320" y="2845360"/>
            <a:ext cx="7762672" cy="2053158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DC62AED-47E6-D24A-AC45-063D1CF6D8BB}"/>
              </a:ext>
            </a:extLst>
          </p:cNvPr>
          <p:cNvCxnSpPr/>
          <p:nvPr/>
        </p:nvCxnSpPr>
        <p:spPr>
          <a:xfrm flipH="1">
            <a:off x="4863830" y="5612860"/>
            <a:ext cx="476655" cy="0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4F5D206-5A69-47B2-8039-B1B1FF944FD2}"/>
              </a:ext>
            </a:extLst>
          </p:cNvPr>
          <p:cNvSpPr txBox="1"/>
          <p:nvPr/>
        </p:nvSpPr>
        <p:spPr>
          <a:xfrm>
            <a:off x="1012439" y="5422092"/>
            <a:ext cx="4007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average charging power needed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B6CD01-0E8F-79BA-1E23-A84B30200F3F}"/>
              </a:ext>
            </a:extLst>
          </p:cNvPr>
          <p:cNvSpPr txBox="1"/>
          <p:nvPr/>
        </p:nvSpPr>
        <p:spPr>
          <a:xfrm>
            <a:off x="6836066" y="5233180"/>
            <a:ext cx="4007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Charging energy needed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BC970AB-57F3-8AD2-24BB-0D7A8882BDF6}"/>
              </a:ext>
            </a:extLst>
          </p:cNvPr>
          <p:cNvCxnSpPr>
            <a:cxnSpLocks/>
          </p:cNvCxnSpPr>
          <p:nvPr/>
        </p:nvCxnSpPr>
        <p:spPr>
          <a:xfrm>
            <a:off x="6443650" y="5438305"/>
            <a:ext cx="461836" cy="0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31AC966-4FE8-8AD3-FC2D-4CF7ED2C1838}"/>
              </a:ext>
            </a:extLst>
          </p:cNvPr>
          <p:cNvSpPr txBox="1"/>
          <p:nvPr/>
        </p:nvSpPr>
        <p:spPr>
          <a:xfrm>
            <a:off x="6867728" y="5550330"/>
            <a:ext cx="4007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Evacuation time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B0BF019-D5DA-9100-2B7A-1912506AA070}"/>
              </a:ext>
            </a:extLst>
          </p:cNvPr>
          <p:cNvCxnSpPr>
            <a:cxnSpLocks/>
          </p:cNvCxnSpPr>
          <p:nvPr/>
        </p:nvCxnSpPr>
        <p:spPr>
          <a:xfrm>
            <a:off x="6475312" y="5755455"/>
            <a:ext cx="461836" cy="0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4AE7E1B-9CBC-CAA2-95F6-46E346355756}"/>
                  </a:ext>
                </a:extLst>
              </p:cNvPr>
              <p:cNvSpPr txBox="1"/>
              <p:nvPr/>
            </p:nvSpPr>
            <p:spPr>
              <a:xfrm>
                <a:off x="5581730" y="5995958"/>
                <a:ext cx="5147982" cy="3802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80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800" i="1">
                            <a:effectLst/>
                            <a:latin typeface="Cambria Math" panose="02040503050406030204" pitchFamily="18" charset="0"/>
                            <a:ea typeface="Yu Mincho" panose="020B0400000000000000" pitchFamily="18" charset="-128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sz="1800">
                            <a:effectLst/>
                            <a:latin typeface="Cambria Math" panose="02040503050406030204" pitchFamily="18" charset="0"/>
                            <a:ea typeface="Yu Mincho" panose="020B0400000000000000" pitchFamily="18" charset="-128"/>
                          </a:rPr>
                          <m:t>Γ</m:t>
                        </m:r>
                      </m:e>
                    </m:acc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Yu Mincho" panose="020B0400000000000000" pitchFamily="18" charset="-128"/>
                      </a:rPr>
                      <m:t>(</m:t>
                    </m:r>
                    <m:r>
                      <a:rPr lang="en-US" sz="1800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</a:rPr>
                      <m:t> </m:t>
                    </m:r>
                    <m:sSubSup>
                      <m:sSubSupPr>
                        <m:ctrlPr>
                          <a:rPr lang="en-US" sz="1800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</m:ctrlPr>
                      </m:sSubSup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  <m:t>𝑝</m:t>
                        </m:r>
                      </m:e>
                      <m: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  <m:t>𝐶𝐻</m:t>
                        </m:r>
                      </m:sub>
                      <m:sup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  <m:t>∗</m:t>
                        </m:r>
                      </m:sup>
                    </m:sSubSup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Yu Mincho" panose="020B0400000000000000" pitchFamily="18" charset="-128"/>
                      </a:rPr>
                      <m:t>)={</m:t>
                    </m:r>
                    <m:d>
                      <m:dPr>
                        <m:ctrlPr>
                          <a:rPr lang="en-US" sz="1800" i="1">
                            <a:effectLst/>
                            <a:latin typeface="Cambria Math" panose="02040503050406030204" pitchFamily="18" charset="0"/>
                            <a:ea typeface="Yu Mincho" panose="020B0400000000000000" pitchFamily="18" charset="-128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Yu Mincho" panose="020B0400000000000000" pitchFamily="18" charset="-128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Yu Mincho" panose="020B0400000000000000" pitchFamily="18" charset="-128"/>
                              </a:rPr>
                              <m:t>𝑛</m:t>
                            </m:r>
                          </m:e>
                          <m:sub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Yu Mincho" panose="020B0400000000000000" pitchFamily="18" charset="-128"/>
                              </a:rPr>
                              <m:t>𝐿</m:t>
                            </m:r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Yu Mincho" panose="020B0400000000000000" pitchFamily="18" charset="-128"/>
                              </a:rPr>
                              <m:t>2</m:t>
                            </m:r>
                          </m:sub>
                        </m:s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Yu Mincho" panose="020B0400000000000000" pitchFamily="18" charset="-128"/>
                          </a:rPr>
                          <m:t>,</m:t>
                        </m:r>
                        <m:sSub>
                          <m:sSubPr>
                            <m:ctrlP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Yu Mincho" panose="020B0400000000000000" pitchFamily="18" charset="-128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Yu Mincho" panose="020B0400000000000000" pitchFamily="18" charset="-128"/>
                              </a:rPr>
                              <m:t>𝑛</m:t>
                            </m:r>
                          </m:e>
                          <m:sub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Yu Mincho" panose="020B0400000000000000" pitchFamily="18" charset="-128"/>
                              </a:rPr>
                              <m:t>𝐷𝐶</m:t>
                            </m:r>
                          </m:sub>
                        </m:sSub>
                      </m:e>
                    </m:d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Yu Mincho" panose="020B0400000000000000" pitchFamily="18" charset="-128"/>
                      </a:rPr>
                      <m:t>:   </m:t>
                    </m:r>
                    <m:sSub>
                      <m:sSubPr>
                        <m:ctrlPr>
                          <a:rPr lang="en-US" sz="1800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</a:rPr>
                              <m:t>𝑛</m:t>
                            </m:r>
                          </m:e>
                          <m:sub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</a:rPr>
                              <m:t>𝐷𝐶</m:t>
                            </m:r>
                          </m:sub>
                        </m:s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  <m:t>𝜇</m:t>
                        </m:r>
                      </m:e>
                      <m: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  <m:t>𝐷𝐶</m:t>
                        </m:r>
                      </m:sub>
                    </m:sSub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</a:rPr>
                      <m:t>+</m:t>
                    </m:r>
                    <m:sSub>
                      <m:sSubPr>
                        <m:ctrlPr>
                          <a:rPr lang="en-US" sz="1800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</m:ctrlPr>
                      </m:sSub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  <m:t>𝑛</m:t>
                        </m:r>
                      </m:e>
                      <m: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  <m:t>𝐿</m:t>
                        </m:r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sz="1800" i="1" smtClean="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</m:ctrlPr>
                      </m:sSub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  <m:t>𝜇</m:t>
                        </m:r>
                      </m:e>
                      <m: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  <m:t>𝐿</m:t>
                        </m:r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  <m:t>2</m:t>
                        </m:r>
                      </m:sub>
                    </m:sSub>
                    <m:r>
                      <a:rPr lang="en-US" sz="1800" i="1" smtClean="0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</a:rPr>
                      <m:t>≥</m:t>
                    </m:r>
                    <m:sSubSup>
                      <m:sSubSupPr>
                        <m:ctrlPr>
                          <a:rPr lang="en-US" sz="1800" i="1" smtClean="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</m:ctrlPr>
                      </m:sSubSup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  <m:t>𝑝</m:t>
                        </m:r>
                      </m:e>
                      <m: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  <m:t>𝐶𝐻</m:t>
                        </m:r>
                      </m:sub>
                      <m:sup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  <m:t>∗</m:t>
                        </m:r>
                      </m:sup>
                    </m:sSubSup>
                    <m:r>
                      <a:rPr lang="en-US" sz="1800" i="1" smtClean="0">
                        <a:effectLst/>
                        <a:latin typeface="Cambria Math" panose="02040503050406030204" pitchFamily="18" charset="0"/>
                        <a:ea typeface="Yu Mincho" panose="020B0400000000000000" pitchFamily="18" charset="-128"/>
                      </a:rPr>
                      <m:t>}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4AE7E1B-9CBC-CAA2-95F6-46E3463557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1730" y="5995958"/>
                <a:ext cx="5147982" cy="380232"/>
              </a:xfrm>
              <a:prstGeom prst="rect">
                <a:avLst/>
              </a:prstGeom>
              <a:blipFill>
                <a:blip r:embed="rId6"/>
                <a:stretch>
                  <a:fillRect t="-1613" b="-161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F267899-5F78-773D-4A35-5450DDD0119C}"/>
                  </a:ext>
                </a:extLst>
              </p:cNvPr>
              <p:cNvSpPr txBox="1"/>
              <p:nvPr/>
            </p:nvSpPr>
            <p:spPr>
              <a:xfrm>
                <a:off x="982495" y="5791424"/>
                <a:ext cx="4269508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S</a:t>
                </a:r>
                <a:r>
                  <a:rPr lang="en-US" sz="1800" dirty="0">
                    <a:effectLst/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et of all feasible combinations of Level 2 and DC fast charging stations that can fulfill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𝐶𝐻</m:t>
                        </m:r>
                      </m:sub>
                      <m:sup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with &gt;50% probability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F267899-5F78-773D-4A35-5450DDD011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2495" y="5791424"/>
                <a:ext cx="4269508" cy="923330"/>
              </a:xfrm>
              <a:prstGeom prst="rect">
                <a:avLst/>
              </a:prstGeom>
              <a:blipFill>
                <a:blip r:embed="rId7"/>
                <a:stretch>
                  <a:fillRect l="-999" t="-3289" r="-2425" b="-85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955E77B-B41A-F15A-DC25-BC52DA6E6840}"/>
              </a:ext>
            </a:extLst>
          </p:cNvPr>
          <p:cNvCxnSpPr/>
          <p:nvPr/>
        </p:nvCxnSpPr>
        <p:spPr>
          <a:xfrm flipH="1">
            <a:off x="5184844" y="6183550"/>
            <a:ext cx="476655" cy="0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46714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C8595EA-8102-409A-B8E0-171C3137CDD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0040471" cy="1172308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sz="3200" b="1">
                <a:solidFill>
                  <a:schemeClr val="bg1"/>
                </a:solidFill>
                <a:cs typeface="Calibri" panose="020F0502020204030204" pitchFamily="34" charset="0"/>
              </a:rPr>
              <a:t>Part II: </a:t>
            </a:r>
            <a:r>
              <a:rPr lang="en-US" sz="3200">
                <a:cs typeface="Calibri" panose="020F0502020204030204" pitchFamily="34" charset="0"/>
              </a:rPr>
              <a:t>C</a:t>
            </a:r>
            <a:r>
              <a:rPr lang="en-US" sz="3200" b="1">
                <a:solidFill>
                  <a:schemeClr val="bg1"/>
                </a:solidFill>
                <a:cs typeface="Calibri" panose="020F0502020204030204" pitchFamily="34" charset="0"/>
              </a:rPr>
              <a:t>harging infrastructure needs results</a:t>
            </a:r>
            <a:endParaRPr lang="en-US" sz="3200" b="1" dirty="0">
              <a:solidFill>
                <a:schemeClr val="bg1"/>
              </a:solidFill>
              <a:cs typeface="Calibri" panose="020F050202020403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C5BE08-DBF4-C39D-0B6A-CE28E921B9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C98B50-D640-4ECE-A6A6-8E7234A714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12E0B15-CB49-E8FA-C47B-AA4A1AC6AD19}"/>
                  </a:ext>
                </a:extLst>
              </p:cNvPr>
              <p:cNvSpPr txBox="1"/>
              <p:nvPr/>
            </p:nvSpPr>
            <p:spPr>
              <a:xfrm>
                <a:off x="352986" y="1421737"/>
                <a:ext cx="11203473" cy="4800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defRPr/>
                </a:pPr>
                <a:r>
                  <a:rPr lang="en-US" sz="2400" dirty="0">
                    <a:effectLst/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Boundary of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effectLst/>
                            <a:latin typeface="Cambria Math" panose="02040503050406030204" pitchFamily="18" charset="0"/>
                            <a:ea typeface="Yu Mincho" panose="020B0400000000000000" pitchFamily="18" charset="-128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sz="2400">
                            <a:effectLst/>
                            <a:latin typeface="Cambria Math" panose="02040503050406030204" pitchFamily="18" charset="0"/>
                            <a:ea typeface="Yu Mincho" panose="020B0400000000000000" pitchFamily="18" charset="-128"/>
                            <a:cs typeface="Times New Roman" panose="02020603050405020304" pitchFamily="18" charset="0"/>
                          </a:rPr>
                          <m:t>Γ</m:t>
                        </m:r>
                      </m:e>
                    </m:acc>
                    <m:r>
                      <a:rPr lang="en-US" sz="2400">
                        <a:effectLst/>
                        <a:latin typeface="Cambria Math" panose="02040503050406030204" pitchFamily="18" charset="0"/>
                        <a:ea typeface="Yu Mincho" panose="020B0400000000000000" pitchFamily="18" charset="-128"/>
                        <a:cs typeface="Times New Roman" panose="02020603050405020304" pitchFamily="18" charset="0"/>
                      </a:rPr>
                      <m:t>(</m:t>
                    </m:r>
                    <m:sSubSup>
                      <m:sSubSupPr>
                        <m:ctrlPr>
                          <a:rPr lang="en-US" sz="2400" i="1">
                            <a:effectLst/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40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p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40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CH</m:t>
                        </m:r>
                      </m:sub>
                      <m:sup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bSup>
                    <m:r>
                      <a:rPr lang="en-US" sz="2400">
                        <a:effectLst/>
                        <a:latin typeface="Cambria Math" panose="02040503050406030204" pitchFamily="18" charset="0"/>
                        <a:ea typeface="Yu Mincho" panose="020B0400000000000000" pitchFamily="18" charset="-128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effectLst/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for different charging power requirements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effectLst/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40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p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40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CH</m:t>
                        </m:r>
                      </m:sub>
                      <m:sup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: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12E0B15-CB49-E8FA-C47B-AA4A1AC6AD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986" y="1421737"/>
                <a:ext cx="11203473" cy="480068"/>
              </a:xfrm>
              <a:prstGeom prst="rect">
                <a:avLst/>
              </a:prstGeom>
              <a:blipFill>
                <a:blip r:embed="rId3"/>
                <a:stretch>
                  <a:fillRect l="-871" t="-8861" b="-25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 descr="A chart of numbers and names&#10;&#10;Description automatically generated with medium confidence">
            <a:extLst>
              <a:ext uri="{FF2B5EF4-FFF2-40B4-BE49-F238E27FC236}">
                <a16:creationId xmlns:a16="http://schemas.microsoft.com/office/drawing/2014/main" id="{0B949990-C7EF-F50D-304C-82E7BA6A02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2168" y="2034853"/>
            <a:ext cx="5018432" cy="340141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D1FFC99-5CF1-CD56-4423-709571895030}"/>
              </a:ext>
            </a:extLst>
          </p:cNvPr>
          <p:cNvSpPr txBox="1"/>
          <p:nvPr/>
        </p:nvSpPr>
        <p:spPr>
          <a:xfrm>
            <a:off x="5570476" y="2700918"/>
            <a:ext cx="6128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</a:rPr>
              <a:t>+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CCA10E-C350-CC1B-CBE8-365497052196}"/>
              </a:ext>
            </a:extLst>
          </p:cNvPr>
          <p:cNvSpPr txBox="1"/>
          <p:nvPr/>
        </p:nvSpPr>
        <p:spPr>
          <a:xfrm>
            <a:off x="5749047" y="2802979"/>
            <a:ext cx="12062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Santa Cruz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FD9B729-B5FA-FE50-5355-51E689AF7DB3}"/>
              </a:ext>
            </a:extLst>
          </p:cNvPr>
          <p:cNvSpPr txBox="1"/>
          <p:nvPr/>
        </p:nvSpPr>
        <p:spPr>
          <a:xfrm>
            <a:off x="7179823" y="2802979"/>
            <a:ext cx="12062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D62728"/>
                </a:solidFill>
              </a:rPr>
              <a:t>Fresno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B6094B2-5227-9E81-C803-058D5440EA67}"/>
              </a:ext>
            </a:extLst>
          </p:cNvPr>
          <p:cNvSpPr txBox="1"/>
          <p:nvPr/>
        </p:nvSpPr>
        <p:spPr>
          <a:xfrm>
            <a:off x="7318268" y="2491054"/>
            <a:ext cx="1404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9061BA"/>
                </a:solidFill>
              </a:rPr>
              <a:t>Sacramento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21E1A1E-143A-4B44-401F-47217858A0EF}"/>
              </a:ext>
            </a:extLst>
          </p:cNvPr>
          <p:cNvSpPr txBox="1"/>
          <p:nvPr/>
        </p:nvSpPr>
        <p:spPr>
          <a:xfrm>
            <a:off x="7197252" y="3059668"/>
            <a:ext cx="1599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8C564B"/>
                </a:solidFill>
              </a:rPr>
              <a:t>San Francisco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6DA07A3-BF40-EE73-D28E-4C407158C29E}"/>
              </a:ext>
            </a:extLst>
          </p:cNvPr>
          <p:cNvSpPr txBox="1"/>
          <p:nvPr/>
        </p:nvSpPr>
        <p:spPr>
          <a:xfrm>
            <a:off x="5570476" y="3458771"/>
            <a:ext cx="12062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7F0E"/>
                </a:solidFill>
              </a:rPr>
              <a:t>Merced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ACD72D9-5566-7017-4285-FD793432CD58}"/>
              </a:ext>
            </a:extLst>
          </p:cNvPr>
          <p:cNvSpPr txBox="1"/>
          <p:nvPr/>
        </p:nvSpPr>
        <p:spPr>
          <a:xfrm>
            <a:off x="4542817" y="4012674"/>
            <a:ext cx="12062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3484BB"/>
                </a:solidFill>
              </a:rPr>
              <a:t>Mariposa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37C6A5C-7AC8-45AE-9B32-A16A88999999}"/>
                  </a:ext>
                </a:extLst>
              </p:cNvPr>
              <p:cNvSpPr txBox="1"/>
              <p:nvPr/>
            </p:nvSpPr>
            <p:spPr>
              <a:xfrm>
                <a:off x="97828" y="2700918"/>
                <a:ext cx="3383596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800" dirty="0">
                    <a:effectLst/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According to the part I results, for an average </a:t>
                </a:r>
                <a:r>
                  <a:rPr lang="en-US" sz="1800" i="1" dirty="0">
                    <a:effectLst/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SoC</a:t>
                </a:r>
                <a:r>
                  <a:rPr lang="en-US" sz="1800" i="1" baseline="-25000" dirty="0">
                    <a:effectLst/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0</a:t>
                </a:r>
                <a:r>
                  <a:rPr lang="en-US" sz="1800" dirty="0">
                    <a:effectLst/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𝑚𝑜𝑑𝑒</m:t>
                        </m:r>
                      </m:sub>
                    </m:sSub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=100 </m:t>
                    </m:r>
                  </m:oMath>
                </a14:m>
                <a:r>
                  <a:rPr lang="en-US" sz="1800" dirty="0">
                    <a:effectLst/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km and 1k EVs, 1 MWh of charging energy is needed</a:t>
                </a:r>
              </a:p>
              <a:p>
                <a:endParaRPr lang="en-US" dirty="0">
                  <a:solidFill>
                    <a:srgbClr val="D62728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37C6A5C-7AC8-45AE-9B32-A16A889999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828" y="2700918"/>
                <a:ext cx="3383596" cy="1754326"/>
              </a:xfrm>
              <a:prstGeom prst="rect">
                <a:avLst/>
              </a:prstGeom>
              <a:blipFill>
                <a:blip r:embed="rId5"/>
                <a:stretch>
                  <a:fillRect l="-180" t="-1736" r="-21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EFACB03-735B-9D0E-9875-5AF998D34B45}"/>
                  </a:ext>
                </a:extLst>
              </p:cNvPr>
              <p:cNvSpPr txBox="1"/>
              <p:nvPr/>
            </p:nvSpPr>
            <p:spPr>
              <a:xfrm>
                <a:off x="8646462" y="1968942"/>
                <a:ext cx="3470656" cy="28623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Assuming</a:t>
                </a:r>
                <a:r>
                  <a:rPr lang="en-US" sz="1800" dirty="0">
                    <a:effectLst/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an average </a:t>
                </a:r>
                <a:r>
                  <a:rPr lang="en-US" sz="1800" i="1" dirty="0">
                    <a:effectLst/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SoC</a:t>
                </a:r>
                <a:r>
                  <a:rPr lang="en-US" sz="1800" i="1" baseline="-25000" dirty="0">
                    <a:effectLst/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0</a:t>
                </a:r>
                <a:r>
                  <a:rPr lang="en-US" sz="1800" dirty="0">
                    <a:effectLst/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𝑚𝑜𝑑𝑒</m:t>
                        </m:r>
                      </m:sub>
                    </m:sSub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=100 </m:t>
                    </m:r>
                  </m:oMath>
                </a14:m>
                <a:r>
                  <a:rPr lang="en-US" sz="1800" dirty="0">
                    <a:effectLst/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km, and one EV per two evacuees:</a:t>
                </a:r>
              </a:p>
              <a:p>
                <a:pPr algn="ctr"/>
                <a:endParaRPr lang="en-US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algn="ctr"/>
                <a:r>
                  <a:rPr lang="en-US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For Mariposa:</a:t>
                </a:r>
              </a:p>
              <a:p>
                <a:pPr algn="ctr"/>
                <a:r>
                  <a:rPr lang="en-US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Population: 17k</a:t>
                </a:r>
                <a:r>
                  <a:rPr lang="en-US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  <a:sym typeface="Wingdings" panose="05000000000000000000" pitchFamily="2" charset="2"/>
                  </a:rPr>
                  <a:t>#</a:t>
                </a:r>
                <a:r>
                  <a:rPr lang="en-US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EVs: 8.5k</a:t>
                </a:r>
              </a:p>
              <a:p>
                <a:pPr algn="ctr"/>
                <a:r>
                  <a:rPr lang="en-US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Charging energy: 8.5 MWh</a:t>
                </a:r>
              </a:p>
              <a:p>
                <a:pPr algn="ctr"/>
                <a:r>
                  <a:rPr lang="en-US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Total charging time: </a:t>
                </a:r>
              </a:p>
              <a:p>
                <a:pPr algn="ctr"/>
                <a:r>
                  <a:rPr lang="en-US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(8.5 MWh)/(2.5 MW)</a:t>
                </a: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~ </a:t>
                </a:r>
                <a:r>
                  <a:rPr lang="en-US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3 h</a:t>
                </a:r>
              </a:p>
              <a:p>
                <a:pPr algn="ctr"/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EFACB03-735B-9D0E-9875-5AF998D34B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46462" y="1968942"/>
                <a:ext cx="3470656" cy="2862322"/>
              </a:xfrm>
              <a:prstGeom prst="rect">
                <a:avLst/>
              </a:prstGeom>
              <a:blipFill>
                <a:blip r:embed="rId6"/>
                <a:stretch>
                  <a:fillRect t="-12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Box 30">
            <a:extLst>
              <a:ext uri="{FF2B5EF4-FFF2-40B4-BE49-F238E27FC236}">
                <a16:creationId xmlns:a16="http://schemas.microsoft.com/office/drawing/2014/main" id="{81EDEAA1-6662-6BAF-F05C-B2082A044407}"/>
              </a:ext>
            </a:extLst>
          </p:cNvPr>
          <p:cNvSpPr txBox="1"/>
          <p:nvPr/>
        </p:nvSpPr>
        <p:spPr>
          <a:xfrm>
            <a:off x="7318268" y="4539012"/>
            <a:ext cx="61722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For Sacramento:</a:t>
            </a:r>
          </a:p>
          <a:p>
            <a:pPr algn="ctr"/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Population: 1.5M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#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EVs: 750k</a:t>
            </a:r>
          </a:p>
          <a:p>
            <a:pPr algn="ctr"/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Charging energy: 750 MWh</a:t>
            </a:r>
          </a:p>
          <a:p>
            <a:pPr algn="ctr"/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Total charging time: </a:t>
            </a:r>
          </a:p>
          <a:p>
            <a:pPr algn="ctr"/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(750 MWh)/(36 MW)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~ 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21 h</a:t>
            </a:r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63C7EF6-E549-4AB2-A014-B776A512556A}"/>
              </a:ext>
            </a:extLst>
          </p:cNvPr>
          <p:cNvSpPr txBox="1"/>
          <p:nvPr/>
        </p:nvSpPr>
        <p:spPr>
          <a:xfrm>
            <a:off x="629050" y="5989000"/>
            <a:ext cx="109339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This result suggests that some of California’s major cities, such as Sacramento, are underprepared for a large-scale EV evacuation with a short time window.</a:t>
            </a:r>
          </a:p>
        </p:txBody>
      </p:sp>
    </p:spTree>
    <p:extLst>
      <p:ext uri="{BB962C8B-B14F-4D97-AF65-F5344CB8AC3E}">
        <p14:creationId xmlns:p14="http://schemas.microsoft.com/office/powerpoint/2010/main" val="2793093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31" grpId="0"/>
      <p:bldP spid="3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7C26537-B799-40D1-986E-6064DA1A1BE4}"/>
              </a:ext>
            </a:extLst>
          </p:cNvPr>
          <p:cNvSpPr/>
          <p:nvPr/>
        </p:nvSpPr>
        <p:spPr>
          <a:xfrm>
            <a:off x="0" y="1172308"/>
            <a:ext cx="12192000" cy="568569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C8595EA-8102-409A-B8E0-171C3137CDD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40677" y="0"/>
            <a:ext cx="9359670" cy="117230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  <a:cs typeface="Calibri" panose="020F0502020204030204" pitchFamily="34" charset="0"/>
              </a:rPr>
              <a:t>Part III: Backup lithium battery needs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C5BE08-DBF4-C39D-0B6A-CE28E921B9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C98B50-D640-4ECE-A6A6-8E7234A714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135122-F1FE-4804-35E1-25CB9327ADFE}"/>
              </a:ext>
            </a:extLst>
          </p:cNvPr>
          <p:cNvSpPr txBox="1"/>
          <p:nvPr/>
        </p:nvSpPr>
        <p:spPr>
          <a:xfrm>
            <a:off x="649669" y="3293982"/>
            <a:ext cx="1089266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How much land is required for backup lithium batteries to support EV evacuations during a grid failure?</a:t>
            </a:r>
          </a:p>
        </p:txBody>
      </p:sp>
    </p:spTree>
    <p:extLst>
      <p:ext uri="{BB962C8B-B14F-4D97-AF65-F5344CB8AC3E}">
        <p14:creationId xmlns:p14="http://schemas.microsoft.com/office/powerpoint/2010/main" val="38514957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C8595EA-8102-409A-B8E0-171C3137CDD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0040471" cy="1172308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sz="4000" b="1" dirty="0">
                <a:solidFill>
                  <a:schemeClr val="bg1"/>
                </a:solidFill>
                <a:cs typeface="Calibri" panose="020F0502020204030204" pitchFamily="34" charset="0"/>
              </a:rPr>
              <a:t>Part III: Method to </a:t>
            </a:r>
            <a:r>
              <a:rPr lang="en-US" sz="4000" dirty="0">
                <a:cs typeface="Calibri" panose="020F0502020204030204" pitchFamily="34" charset="0"/>
              </a:rPr>
              <a:t>estimate backup storage size</a:t>
            </a:r>
            <a:endParaRPr lang="en-US" sz="4000" b="1" dirty="0">
              <a:solidFill>
                <a:schemeClr val="bg1"/>
              </a:solidFill>
              <a:cs typeface="Calibri" panose="020F050202020403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C5BE08-DBF4-C39D-0B6A-CE28E921B9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C98B50-D640-4ECE-A6A6-8E7234A714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2E0B15-CB49-E8FA-C47B-AA4A1AC6AD19}"/>
              </a:ext>
            </a:extLst>
          </p:cNvPr>
          <p:cNvSpPr txBox="1"/>
          <p:nvPr/>
        </p:nvSpPr>
        <p:spPr>
          <a:xfrm>
            <a:off x="352986" y="1421737"/>
            <a:ext cx="1120347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We use the areal energy density of commercially available lithium battery storage systems to determine the size of the backup storage: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3FD7EC-F769-3E6A-70CD-E904B1B784EB}"/>
              </a:ext>
            </a:extLst>
          </p:cNvPr>
          <p:cNvSpPr txBox="1"/>
          <p:nvPr/>
        </p:nvSpPr>
        <p:spPr>
          <a:xfrm>
            <a:off x="352985" y="4857308"/>
            <a:ext cx="1120347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Based on available market products, the areal energy density for lithium batteries is 160-570 (kWh/m2)</a:t>
            </a:r>
            <a:r>
              <a:rPr lang="en-US" sz="2400" baseline="30000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1,2</a:t>
            </a:r>
            <a:r>
              <a:rPr lang="en-US" sz="2400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B8D727F-E327-B7A5-9652-064F1A6B39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0749" y="2486505"/>
            <a:ext cx="7548664" cy="201711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AC2E3F0-30D1-2DF8-380B-0F33C5C0476C}"/>
              </a:ext>
            </a:extLst>
          </p:cNvPr>
          <p:cNvSpPr txBox="1"/>
          <p:nvPr/>
        </p:nvSpPr>
        <p:spPr>
          <a:xfrm>
            <a:off x="150760" y="6234337"/>
            <a:ext cx="59452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strike="noStrike" kern="1200" cap="none" spc="0" normalizeH="0" baseline="300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</a:t>
            </a:r>
            <a:r>
              <a:rPr kumimoji="0" lang="en-US" sz="1600" b="0" i="0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sz="1600" u="sng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TESLA Mega Pack</a:t>
            </a:r>
            <a:r>
              <a:rPr lang="en-US" sz="16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           </a:t>
            </a:r>
            <a:r>
              <a:rPr lang="en-US" sz="1600" baseline="300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2 </a:t>
            </a:r>
            <a:r>
              <a:rPr lang="en-US" sz="1600" u="sng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LG Energy Storage Systems</a:t>
            </a:r>
            <a:endParaRPr kumimoji="0" lang="en-US" sz="1600" b="0" i="0" strike="noStrike" kern="1200" cap="none" spc="0" normalizeH="0" baseline="3000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</p:spTree>
    <p:extLst>
      <p:ext uri="{BB962C8B-B14F-4D97-AF65-F5344CB8AC3E}">
        <p14:creationId xmlns:p14="http://schemas.microsoft.com/office/powerpoint/2010/main" val="5209959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C8595EA-8102-409A-B8E0-171C3137CDD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0040471" cy="1172308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b="1" dirty="0">
                <a:solidFill>
                  <a:schemeClr val="bg1"/>
                </a:solidFill>
                <a:cs typeface="Calibri" panose="020F0502020204030204" pitchFamily="34" charset="0"/>
              </a:rPr>
              <a:t>Part III: </a:t>
            </a:r>
            <a:r>
              <a:rPr lang="en-US" dirty="0">
                <a:cs typeface="Calibri" panose="020F0502020204030204" pitchFamily="34" charset="0"/>
              </a:rPr>
              <a:t>B</a:t>
            </a:r>
            <a:r>
              <a:rPr lang="en-US" b="1" dirty="0">
                <a:solidFill>
                  <a:schemeClr val="bg1"/>
                </a:solidFill>
                <a:cs typeface="Calibri" panose="020F0502020204030204" pitchFamily="34" charset="0"/>
              </a:rPr>
              <a:t>ackup storage size results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C5BE08-DBF4-C39D-0B6A-CE28E921B9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C98B50-D640-4ECE-A6A6-8E7234A714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2E0B15-CB49-E8FA-C47B-AA4A1AC6AD19}"/>
              </a:ext>
            </a:extLst>
          </p:cNvPr>
          <p:cNvSpPr txBox="1"/>
          <p:nvPr/>
        </p:nvSpPr>
        <p:spPr>
          <a:xfrm>
            <a:off x="352986" y="1421737"/>
            <a:ext cx="1120347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Size of backup lithium battery storage versus the scale of the evacuation: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592809A-647A-9C1E-0BF1-B29709C5D5D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95"/>
          <a:stretch/>
        </p:blipFill>
        <p:spPr bwMode="auto">
          <a:xfrm>
            <a:off x="3123380" y="2316627"/>
            <a:ext cx="5271939" cy="332884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E5E80B2-9907-BDBF-0C18-3AC0AE131CCE}"/>
              </a:ext>
            </a:extLst>
          </p:cNvPr>
          <p:cNvSpPr txBox="1"/>
          <p:nvPr/>
        </p:nvSpPr>
        <p:spPr>
          <a:xfrm>
            <a:off x="306380" y="5614716"/>
            <a:ext cx="1129668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Evacuating a small neighborhood with 1,000 EVs over a distance of 100 km could require a storage system small enough to be trucked in. However, larger evacuations, such as 1 million EVs over the same distance, may need storage the size of a football field.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79222DA-F40A-F7AE-CF1E-72DCF5915727}"/>
                  </a:ext>
                </a:extLst>
              </p:cNvPr>
              <p:cNvSpPr txBox="1"/>
              <p:nvPr/>
            </p:nvSpPr>
            <p:spPr>
              <a:xfrm>
                <a:off x="4814154" y="1951502"/>
                <a:ext cx="2281136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1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1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𝒅</m:t>
                          </m:r>
                        </m:e>
                        <m:sub>
                          <m:r>
                            <a:rPr lang="en-US" sz="1800" b="1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𝒎𝒐𝒅𝒆</m:t>
                          </m:r>
                        </m:sub>
                      </m:sSub>
                      <m:r>
                        <a:rPr lang="en-US" sz="1800" b="1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1800" b="1" i="1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𝟏</m:t>
                      </m:r>
                      <m:r>
                        <a:rPr lang="en-US" sz="1800" b="1" i="0" smtClean="0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𝟎</m:t>
                      </m:r>
                      <m:r>
                        <a:rPr lang="en-US" sz="1800" b="1" i="1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𝟎</m:t>
                      </m:r>
                      <m:r>
                        <a:rPr lang="en-US" sz="1800" b="1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1800" b="1" i="1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𝐤𝐦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79222DA-F40A-F7AE-CF1E-72DCF59157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4154" y="1951502"/>
                <a:ext cx="2281136" cy="369332"/>
              </a:xfrm>
              <a:prstGeom prst="rect">
                <a:avLst/>
              </a:prstGeom>
              <a:blipFill>
                <a:blip r:embed="rId4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60B90D21-31A0-27BE-C76C-1DC1E64BAC27}"/>
              </a:ext>
            </a:extLst>
          </p:cNvPr>
          <p:cNvSpPr txBox="1"/>
          <p:nvPr/>
        </p:nvSpPr>
        <p:spPr>
          <a:xfrm>
            <a:off x="306380" y="3149293"/>
            <a:ext cx="27796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Assumption: No empty space between the storage products</a:t>
            </a:r>
          </a:p>
          <a:p>
            <a:endParaRPr lang="en-US" dirty="0">
              <a:solidFill>
                <a:srgbClr val="D6272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37483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4509674-A37B-BC6D-B084-4C4E9A80D4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763" y="1342168"/>
            <a:ext cx="11211791" cy="4725988"/>
          </a:xfrm>
        </p:spPr>
        <p:txBody>
          <a:bodyPr>
            <a:normAutofit fontScale="92500"/>
          </a:bodyPr>
          <a:lstStyle/>
          <a:p>
            <a:pPr marL="0" indent="0" algn="just">
              <a:buNone/>
            </a:pPr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>
              <a:buFont typeface="Wingdings" panose="05000000000000000000" pitchFamily="2" charset="2"/>
              <a:buChar char="ü"/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Small evacuations (1,000 EVs) over 100 km require MWh-level energy, while large evacuations (1M EVs) over the same distance need GWh-level energy.</a:t>
            </a:r>
          </a:p>
          <a:p>
            <a:pPr algn="just">
              <a:buFont typeface="Wingdings" panose="05000000000000000000" pitchFamily="2" charset="2"/>
              <a:buChar char="ü"/>
            </a:pPr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>
              <a:buFont typeface="Wingdings" panose="05000000000000000000" pitchFamily="2" charset="2"/>
              <a:buChar char="ü"/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Many major California cities require additional chargers, particularly fast chargers, to handle evacuations within a short time window.</a:t>
            </a:r>
          </a:p>
          <a:p>
            <a:pPr algn="just">
              <a:buFont typeface="Wingdings" panose="05000000000000000000" pitchFamily="2" charset="2"/>
              <a:buChar char="ü"/>
            </a:pP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>
              <a:buFont typeface="Wingdings" panose="05000000000000000000" pitchFamily="2" charset="2"/>
              <a:buChar char="ü"/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 the event of grid failure, a truck-sized backup lithium battery system is sufficient for small evacuations (1,000 EVs), but a football-field-sized system is needed for larger evacuations (1M EVs) over 100 km.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4B96E4F-0864-8FD3-8451-74783FF88B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C98B50-D640-4ECE-A6A6-8E7234A714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8A534332-FEA6-E716-F1DF-CCDB089572C7}"/>
              </a:ext>
            </a:extLst>
          </p:cNvPr>
          <p:cNvSpPr txBox="1">
            <a:spLocks/>
          </p:cNvSpPr>
          <p:nvPr/>
        </p:nvSpPr>
        <p:spPr>
          <a:xfrm>
            <a:off x="1066799" y="0"/>
            <a:ext cx="8433547" cy="11723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Calibri" panose="020F0502020204030204" pitchFamily="34" charset="0"/>
              </a:rPr>
              <a:t>Takeaways</a:t>
            </a:r>
          </a:p>
        </p:txBody>
      </p:sp>
    </p:spTree>
    <p:extLst>
      <p:ext uri="{BB962C8B-B14F-4D97-AF65-F5344CB8AC3E}">
        <p14:creationId xmlns:p14="http://schemas.microsoft.com/office/powerpoint/2010/main" val="3805552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2AD6940-B3ED-F6D9-D727-2C2D88B761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19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EDCC8D2-31F3-E77C-6926-735505FB61D3}"/>
              </a:ext>
            </a:extLst>
          </p:cNvPr>
          <p:cNvSpPr txBox="1"/>
          <p:nvPr/>
        </p:nvSpPr>
        <p:spPr>
          <a:xfrm>
            <a:off x="414550" y="1630766"/>
            <a:ext cx="1056797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2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ACKNOWLEDGMENT</a:t>
            </a:r>
          </a:p>
          <a:p>
            <a:pPr algn="just"/>
            <a:endParaRPr lang="en-US" sz="32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algn="just"/>
            <a:r>
              <a:rPr lang="en-US" sz="32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This research was supported by funds from the California Climate Action Seed Grants of the University of California.</a:t>
            </a:r>
            <a:endParaRPr lang="en-US" sz="40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/>
            <a:endParaRPr lang="en-US" sz="40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34845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C8595EA-8102-409A-B8E0-171C3137CDD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75764" y="0"/>
            <a:ext cx="8797809" cy="1172308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>
                <a:cs typeface="Calibri" panose="020F0502020204030204" pitchFamily="34" charset="0"/>
              </a:rPr>
              <a:t>Motivation: Powering EVs for evacuations</a:t>
            </a:r>
            <a:endParaRPr lang="en-US" b="1" dirty="0">
              <a:solidFill>
                <a:schemeClr val="bg1"/>
              </a:solidFill>
              <a:cs typeface="Calibri" panose="020F050202020403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C5BE08-DBF4-C39D-0B6A-CE28E921B9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C98B50-D640-4ECE-A6A6-8E7234A714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6CED6B-18A3-E5E2-DBC1-CA6976644B0B}"/>
              </a:ext>
            </a:extLst>
          </p:cNvPr>
          <p:cNvSpPr txBox="1"/>
          <p:nvPr/>
        </p:nvSpPr>
        <p:spPr>
          <a:xfrm>
            <a:off x="0" y="6017931"/>
            <a:ext cx="1189419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sz="2000" i="1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Higher EV adoption requires reliable power solutions, especially during grid failures.</a:t>
            </a:r>
            <a:endParaRPr kumimoji="0" lang="en-US" sz="200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1B6B07-1D0B-D27F-1FF9-DC20D2733732}"/>
              </a:ext>
            </a:extLst>
          </p:cNvPr>
          <p:cNvSpPr txBox="1"/>
          <p:nvPr/>
        </p:nvSpPr>
        <p:spPr>
          <a:xfrm>
            <a:off x="319968" y="1344409"/>
            <a:ext cx="11574223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Example of two hurricanes in Florida: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Power outage due to Hurricane Irma affected nearly two-thirds of Florida’s electricity customers</a:t>
            </a:r>
            <a:r>
              <a:rPr lang="en-US" sz="2000" baseline="30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90% of people used personal vehicles for evacuations due to Hurricane Irma</a:t>
            </a:r>
            <a:r>
              <a:rPr lang="en-US" sz="2000" baseline="30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A7D897-99BC-C2FE-2482-5C12727B7823}"/>
              </a:ext>
            </a:extLst>
          </p:cNvPr>
          <p:cNvSpPr txBox="1"/>
          <p:nvPr/>
        </p:nvSpPr>
        <p:spPr>
          <a:xfrm>
            <a:off x="324236" y="6482712"/>
            <a:ext cx="343064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</a:t>
            </a:r>
            <a:r>
              <a:rPr kumimoji="0" lang="en-US" sz="1600" b="0" i="0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1600" b="0" i="0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hlinkClick r:id="rId3"/>
              </a:rPr>
              <a:t>https://www.eia.gov/todayinenergy/</a:t>
            </a:r>
            <a:r>
              <a:rPr kumimoji="0" lang="en-US" sz="1600" b="0" i="0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endParaRPr kumimoji="0" lang="en-US" sz="1600" b="0" i="0" strike="noStrike" kern="120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pic>
        <p:nvPicPr>
          <p:cNvPr id="4" name="Picture 3" descr="A graph with blue line and white text&#10;&#10;Description automatically generated">
            <a:extLst>
              <a:ext uri="{FF2B5EF4-FFF2-40B4-BE49-F238E27FC236}">
                <a16:creationId xmlns:a16="http://schemas.microsoft.com/office/drawing/2014/main" id="{546E463C-926C-4121-FD97-8B7E7E05B4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6403" y="2448881"/>
            <a:ext cx="7087878" cy="353163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72A2FF2-BAF3-35D2-B9F6-384568A86BB4}"/>
              </a:ext>
            </a:extLst>
          </p:cNvPr>
          <p:cNvSpPr txBox="1"/>
          <p:nvPr/>
        </p:nvSpPr>
        <p:spPr>
          <a:xfrm>
            <a:off x="3690533" y="6492875"/>
            <a:ext cx="820365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aseline="30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kumimoji="0" lang="en-US" sz="1600" b="0" i="0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Wong et. </a:t>
            </a:r>
            <a:r>
              <a:rPr lang="en-US" sz="1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al., </a:t>
            </a:r>
            <a:r>
              <a:rPr lang="en-US" sz="16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2018. Understanding evacuee behavior: a case study of hurricane Irma.</a:t>
            </a:r>
            <a:endParaRPr kumimoji="0" lang="en-US" sz="1600" b="0" i="0" strike="noStrike" kern="120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</p:spTree>
    <p:extLst>
      <p:ext uri="{BB962C8B-B14F-4D97-AF65-F5344CB8AC3E}">
        <p14:creationId xmlns:p14="http://schemas.microsoft.com/office/powerpoint/2010/main" val="4893997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611112E-EA43-3938-DC91-3835B911B2E9}"/>
              </a:ext>
            </a:extLst>
          </p:cNvPr>
          <p:cNvSpPr txBox="1"/>
          <p:nvPr/>
        </p:nvSpPr>
        <p:spPr>
          <a:xfrm>
            <a:off x="180811" y="6409833"/>
            <a:ext cx="97238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https://crovosports.com/vikings-zoom-meeting-expectations-and-parent-q-a/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2AD6940-B3ED-F6D9-D727-2C2D88B761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20</a:t>
            </a:fld>
            <a:endParaRPr lang="en-US"/>
          </a:p>
        </p:txBody>
      </p:sp>
      <p:pic>
        <p:nvPicPr>
          <p:cNvPr id="3" name="Picture 2" descr="A picture containing sky, outdoor&#10;&#10;Description automatically generated">
            <a:extLst>
              <a:ext uri="{FF2B5EF4-FFF2-40B4-BE49-F238E27FC236}">
                <a16:creationId xmlns:a16="http://schemas.microsoft.com/office/drawing/2014/main" id="{5193F7C5-E8DE-CCD8-154C-38C1074EB0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143"/>
            <a:ext cx="12192000" cy="6821714"/>
          </a:xfrm>
          <a:prstGeom prst="rect">
            <a:avLst/>
          </a:prstGeom>
        </p:spPr>
      </p:pic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B7EF0788-15A6-48D2-EB65-3749053254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566" y="238124"/>
            <a:ext cx="2134621" cy="213462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EDCC8D2-31F3-E77C-6926-735505FB61D3}"/>
              </a:ext>
            </a:extLst>
          </p:cNvPr>
          <p:cNvSpPr txBox="1"/>
          <p:nvPr/>
        </p:nvSpPr>
        <p:spPr>
          <a:xfrm>
            <a:off x="1234062" y="2267631"/>
            <a:ext cx="9723875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Thank you for your attention!</a:t>
            </a:r>
          </a:p>
          <a:p>
            <a:pPr algn="ctr"/>
            <a:endParaRPr lang="en-US" sz="44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algn="ctr"/>
            <a:r>
              <a:rPr lang="en-US" sz="44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 will be happy to answer questions.</a:t>
            </a:r>
            <a:endParaRPr lang="en-US" sz="4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87259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C8595EA-8102-409A-B8E0-171C3137CDD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66799" y="0"/>
            <a:ext cx="8433547" cy="117230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  <a:cs typeface="Calibri" panose="020F0502020204030204" pitchFamily="34" charset="0"/>
              </a:rPr>
              <a:t>Overview of EV evacuation study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C5BE08-DBF4-C39D-0B6A-CE28E921B9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C98B50-D640-4ECE-A6A6-8E7234A714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E9D8EE7C-4C47-A497-C71C-78855E34DE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5627" y="1390769"/>
            <a:ext cx="11613207" cy="5039212"/>
          </a:xfrm>
        </p:spPr>
        <p:txBody>
          <a:bodyPr>
            <a:normAutofit fontScale="77500" lnSpcReduction="20000"/>
          </a:bodyPr>
          <a:lstStyle/>
          <a:p>
            <a:pPr algn="just"/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Motivation: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Planning for powering EVs for evacuations</a:t>
            </a:r>
          </a:p>
          <a:p>
            <a:pPr algn="just"/>
            <a:endParaRPr lang="en-US" sz="2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Part I: Energy needs</a:t>
            </a:r>
          </a:p>
          <a:p>
            <a:pPr lvl="1" algn="just"/>
            <a:r>
              <a:rPr lang="en-US" sz="2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Strategy:</a:t>
            </a:r>
            <a:r>
              <a:rPr lang="en-US" sz="2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Estimate energy needs for evacuation scenarios using a pragmatic stochastic method.</a:t>
            </a:r>
            <a:endParaRPr lang="en-US" sz="2600" baseline="30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 algn="just"/>
            <a:r>
              <a:rPr lang="en-US" sz="2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Results: </a:t>
            </a:r>
            <a:r>
              <a:rPr lang="en-US" sz="2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Small evacuations (1,000 EVs) over an average distance of 100 km need MWh-level energy; large evacuations (1M EVs) need GWh-level over the same distance.</a:t>
            </a:r>
          </a:p>
          <a:p>
            <a:pPr lvl="1" algn="just"/>
            <a:endParaRPr lang="en-US" sz="2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Part II: Charging infrastructure needs</a:t>
            </a:r>
          </a:p>
          <a:p>
            <a:pPr lvl="1" algn="just"/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Strategy: 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Assess power requirements of charging infrastructure, comparing with existing infrastructure in some California cities. </a:t>
            </a:r>
          </a:p>
          <a:p>
            <a:pPr lvl="1" algn="just"/>
            <a:r>
              <a:rPr lang="en-US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Results: 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Some California counties have sufficient chargers, but more chargers (especially fast chargers) are crucial for larger and faster evacuations.</a:t>
            </a:r>
          </a:p>
          <a:p>
            <a:pPr lvl="1" algn="just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Part III: Backup storage needs</a:t>
            </a:r>
          </a:p>
          <a:p>
            <a:pPr lvl="1" algn="just"/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Strategy: 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Determine backup lithium battery storage size for EV evacuations during grid failure.</a:t>
            </a:r>
          </a:p>
          <a:p>
            <a:pPr lvl="1" algn="just"/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Results: 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ruck-size 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ackup lithium batteries for small evacuations; football field-size for large ones.</a:t>
            </a:r>
          </a:p>
        </p:txBody>
      </p:sp>
    </p:spTree>
    <p:extLst>
      <p:ext uri="{BB962C8B-B14F-4D97-AF65-F5344CB8AC3E}">
        <p14:creationId xmlns:p14="http://schemas.microsoft.com/office/powerpoint/2010/main" val="40504578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7C26537-B799-40D1-986E-6064DA1A1BE4}"/>
              </a:ext>
            </a:extLst>
          </p:cNvPr>
          <p:cNvSpPr/>
          <p:nvPr/>
        </p:nvSpPr>
        <p:spPr>
          <a:xfrm>
            <a:off x="0" y="1172308"/>
            <a:ext cx="12192000" cy="568569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C8595EA-8102-409A-B8E0-171C3137CDD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40677" y="0"/>
            <a:ext cx="9359670" cy="117230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  <a:cs typeface="Calibri" panose="020F0502020204030204" pitchFamily="34" charset="0"/>
              </a:rPr>
              <a:t>Part I: Energy needs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C5BE08-DBF4-C39D-0B6A-CE28E921B9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C98B50-D640-4ECE-A6A6-8E7234A714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135122-F1FE-4804-35E1-25CB9327ADFE}"/>
              </a:ext>
            </a:extLst>
          </p:cNvPr>
          <p:cNvSpPr txBox="1"/>
          <p:nvPr/>
        </p:nvSpPr>
        <p:spPr>
          <a:xfrm>
            <a:off x="936172" y="3398244"/>
            <a:ext cx="1054825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How much energy does an EV need to evacuate from a danger zone to a safe area?</a:t>
            </a:r>
          </a:p>
        </p:txBody>
      </p:sp>
    </p:spTree>
    <p:extLst>
      <p:ext uri="{BB962C8B-B14F-4D97-AF65-F5344CB8AC3E}">
        <p14:creationId xmlns:p14="http://schemas.microsoft.com/office/powerpoint/2010/main" val="19006535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C8595EA-8102-409A-B8E0-171C3137CDD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0040471" cy="117230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  <a:cs typeface="Calibri" panose="020F0502020204030204" pitchFamily="34" charset="0"/>
              </a:rPr>
              <a:t>Part I: Method to estimate energy needs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C5BE08-DBF4-C39D-0B6A-CE28E921B9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C98B50-D640-4ECE-A6A6-8E7234A714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FAA18E-E3FE-E22E-08A5-2B5EB2C988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4830" y="2309369"/>
            <a:ext cx="9322340" cy="229589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12E0B15-CB49-E8FA-C47B-AA4A1AC6AD19}"/>
              </a:ext>
            </a:extLst>
          </p:cNvPr>
          <p:cNvSpPr txBox="1"/>
          <p:nvPr/>
        </p:nvSpPr>
        <p:spPr>
          <a:xfrm>
            <a:off x="352986" y="1421737"/>
            <a:ext cx="1120347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We treat the parameters as random variables with probabilistic distributions to account for uncertainties.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53FD7EC-F769-3E6A-70CD-E904B1B784EB}"/>
                  </a:ext>
                </a:extLst>
              </p:cNvPr>
              <p:cNvSpPr txBox="1"/>
              <p:nvPr/>
            </p:nvSpPr>
            <p:spPr>
              <a:xfrm>
                <a:off x="352985" y="4661902"/>
                <a:ext cx="11203473" cy="18684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2400" dirty="0">
                    <a:solidFill>
                      <a:prstClr val="black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Mathematical Overview (detailed in the paper):</a:t>
                </a:r>
              </a:p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sz="2400" dirty="0">
                  <a:solidFill>
                    <a:prstClr val="black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2000" dirty="0">
                    <a:solidFill>
                      <a:prstClr val="black"/>
                    </a:solidFill>
                    <a:effectLst/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Energy required to evacuate per vehicle: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000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i="1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𝑙</m:t>
                        </m:r>
                      </m:e>
                      <m:sub>
                        <m:r>
                          <a:rPr lang="en-US" sz="2000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000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2000" dirty="0">
                    <a:solidFill>
                      <a:prstClr val="black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Charging energy per vehicle: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000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𝑐h</m:t>
                        </m:r>
                        <m:r>
                          <a:rPr lang="en-US" sz="2000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sz="2000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i="1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func>
                      <m:funcPr>
                        <m:ctrlPr>
                          <a:rPr lang="en-US" sz="2000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max</m:t>
                        </m:r>
                      </m:fName>
                      <m:e>
                        <m:d>
                          <m:dPr>
                            <m:ctrlPr>
                              <a:rPr lang="en-US" sz="2000" i="1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2000" i="1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000" i="1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r>
                              <a:rPr lang="en-US" sz="2000" i="1">
                                <a:effectLst/>
                                <a:latin typeface="Cambria Math" panose="02040503050406030204" pitchFamily="18" charset="0"/>
                                <a:ea typeface="Yu Mincho" panose="020B0400000000000000" pitchFamily="18" charset="-128"/>
                                <a:cs typeface="Times New Roman" panose="02020603050405020304" pitchFamily="18" charset="0"/>
                              </a:rPr>
                              <m:t>𝑆𝑜</m:t>
                            </m:r>
                            <m:sSub>
                              <m:sSubPr>
                                <m:ctrlPr>
                                  <a:rPr lang="en-US" sz="2000" i="1">
                                    <a:effectLst/>
                                    <a:latin typeface="Cambria Math" panose="02040503050406030204" pitchFamily="18" charset="0"/>
                                    <a:ea typeface="Yu Mincho" panose="020B0400000000000000" pitchFamily="18" charset="-128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effectLst/>
                                    <a:latin typeface="Cambria Math" panose="02040503050406030204" pitchFamily="18" charset="0"/>
                                    <a:ea typeface="Yu Mincho" panose="020B0400000000000000" pitchFamily="18" charset="-128"/>
                                    <a:cs typeface="Times New Roman" panose="020206030504050203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sz="2000" i="1">
                                    <a:effectLst/>
                                    <a:latin typeface="Cambria Math" panose="02040503050406030204" pitchFamily="18" charset="0"/>
                                    <a:ea typeface="Yu Mincho" panose="020B0400000000000000" pitchFamily="18" charset="-128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sz="2000" i="1">
                                <a:effectLst/>
                                <a:latin typeface="Cambria Math" panose="02040503050406030204" pitchFamily="18" charset="0"/>
                                <a:ea typeface="Yu Mincho" panose="020B0400000000000000" pitchFamily="18" charset="-128"/>
                                <a:cs typeface="Times New Roman" panose="02020603050405020304" pitchFamily="18" charset="0"/>
                              </a:rPr>
                              <m:t>×</m:t>
                            </m:r>
                            <m:sSub>
                              <m:sSubPr>
                                <m:ctrlPr>
                                  <a:rPr lang="en-US" sz="2000" i="1">
                                    <a:effectLst/>
                                    <a:latin typeface="Cambria Math" panose="02040503050406030204" pitchFamily="18" charset="0"/>
                                    <a:ea typeface="Yu Mincho" panose="020B0400000000000000" pitchFamily="18" charset="-128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effectLst/>
                                    <a:latin typeface="Cambria Math" panose="02040503050406030204" pitchFamily="18" charset="0"/>
                                    <a:ea typeface="Yu Mincho" panose="020B0400000000000000" pitchFamily="18" charset="-128"/>
                                    <a:cs typeface="Times New Roman" panose="020206030504050203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sz="2000" i="1">
                                    <a:effectLst/>
                                    <a:latin typeface="Cambria Math" panose="02040503050406030204" pitchFamily="18" charset="0"/>
                                    <a:ea typeface="Yu Mincho" panose="020B0400000000000000" pitchFamily="18" charset="-128"/>
                                    <a:cs typeface="Times New Roman" panose="02020603050405020304" pitchFamily="18" charset="0"/>
                                  </a:rPr>
                                  <m:t>𝑐𝑎𝑝</m:t>
                                </m:r>
                                <m:r>
                                  <a:rPr lang="en-US" sz="2000" i="1">
                                    <a:effectLst/>
                                    <a:latin typeface="Cambria Math" panose="02040503050406030204" pitchFamily="18" charset="0"/>
                                    <a:ea typeface="Yu Mincho" panose="020B0400000000000000" pitchFamily="18" charset="-128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r>
                                  <a:rPr lang="en-US" sz="2000" i="1">
                                    <a:effectLst/>
                                    <a:latin typeface="Cambria Math" panose="02040503050406030204" pitchFamily="18" charset="0"/>
                                    <a:ea typeface="Yu Mincho" panose="020B0400000000000000" pitchFamily="18" charset="-128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000" i="1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,0</m:t>
                            </m:r>
                          </m:e>
                        </m:d>
                      </m:e>
                    </m:func>
                  </m:oMath>
                </a14:m>
                <a:endParaRPr lang="en-US" sz="2000" dirty="0">
                  <a:effectLst/>
                  <a:latin typeface="Tahoma" panose="020B0604030504040204" pitchFamily="34" charset="0"/>
                  <a:ea typeface="SimSun" panose="02010600030101010101" pitchFamily="2" charset="-122"/>
                  <a:cs typeface="Times New Roman" panose="02020603050405020304" pitchFamily="18" charset="0"/>
                </a:endParaRPr>
              </a:p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2000" dirty="0">
                    <a:solidFill>
                      <a:prstClr val="black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T</a:t>
                </a:r>
                <a:r>
                  <a:rPr kumimoji="0" lang="en-US" sz="20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otal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charging energy for</a:t>
                </a:r>
                <a:r>
                  <a:rPr kumimoji="0" lang="en-US" sz="2000" b="0" i="0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all EVs: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effectLst/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𝑐h</m:t>
                        </m:r>
                      </m:sub>
                    </m:sSub>
                    <m:r>
                      <a:rPr lang="en-US" sz="2000" i="1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nary>
                      <m:naryPr>
                        <m:chr m:val="∑"/>
                        <m:limLoc m:val="undOvr"/>
                        <m:ctrlPr>
                          <a:rPr lang="en-US" sz="2000" i="1">
                            <a:effectLst/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000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sz="2000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=1</m:t>
                        </m:r>
                      </m:sub>
                      <m:sup>
                        <m:sSub>
                          <m:sSubPr>
                            <m:ctrlPr>
                              <a:rPr lang="en-US" sz="2000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000" i="1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𝐸𝑉</m:t>
                            </m:r>
                          </m:sub>
                        </m:sSub>
                      </m:sup>
                      <m:e>
                        <m:sSub>
                          <m:sSubPr>
                            <m:ctrlPr>
                              <a:rPr lang="en-US" sz="2000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2000" i="1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𝑐h</m:t>
                            </m:r>
                            <m:r>
                              <a:rPr lang="en-US" sz="2000" i="1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sz="2000" i="1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53FD7EC-F769-3E6A-70CD-E904B1B784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985" y="4661902"/>
                <a:ext cx="11203473" cy="1868460"/>
              </a:xfrm>
              <a:prstGeom prst="rect">
                <a:avLst/>
              </a:prstGeom>
              <a:blipFill>
                <a:blip r:embed="rId4"/>
                <a:stretch>
                  <a:fillRect l="-871" t="-2614" b="-379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807272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C8595EA-8102-409A-B8E0-171C3137CDD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0040471" cy="117230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  <a:cs typeface="Calibri" panose="020F0502020204030204" pitchFamily="34" charset="0"/>
              </a:rPr>
              <a:t>Part I: Method to estimate energy needs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C5BE08-DBF4-C39D-0B6A-CE28E921B9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C98B50-D640-4ECE-A6A6-8E7234A714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FAA18E-E3FE-E22E-08A5-2B5EB2C988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4494" y="3363177"/>
            <a:ext cx="6488348" cy="159794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12E0B15-CB49-E8FA-C47B-AA4A1AC6AD19}"/>
              </a:ext>
            </a:extLst>
          </p:cNvPr>
          <p:cNvSpPr txBox="1"/>
          <p:nvPr/>
        </p:nvSpPr>
        <p:spPr>
          <a:xfrm>
            <a:off x="352986" y="1421737"/>
            <a:ext cx="1120347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We treat the parameters as random variables with probabilistic distributions to account for uncertainties.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F5D256C-E730-21DF-3E95-A2F2542648D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90"/>
          <a:stretch/>
        </p:blipFill>
        <p:spPr bwMode="auto">
          <a:xfrm>
            <a:off x="583665" y="3429000"/>
            <a:ext cx="3920241" cy="281001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E4D0FC5-F027-9906-DB7D-358BA5D79527}"/>
              </a:ext>
            </a:extLst>
          </p:cNvPr>
          <p:cNvCxnSpPr>
            <a:cxnSpLocks/>
          </p:cNvCxnSpPr>
          <p:nvPr/>
        </p:nvCxnSpPr>
        <p:spPr>
          <a:xfrm flipH="1">
            <a:off x="4406630" y="3670122"/>
            <a:ext cx="1147864" cy="88521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BF149ED-95C2-1EF7-D80D-C0E4F1F858A9}"/>
                  </a:ext>
                </a:extLst>
              </p:cNvPr>
              <p:cNvSpPr txBox="1"/>
              <p:nvPr/>
            </p:nvSpPr>
            <p:spPr>
              <a:xfrm>
                <a:off x="352986" y="2557284"/>
                <a:ext cx="11417482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 algn="just">
                  <a:defRPr/>
                </a:pPr>
                <a:r>
                  <a:rPr lang="en-US" sz="2000" dirty="0">
                    <a:solidFill>
                      <a:prstClr val="black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Parameter 1: Distance to shelter, modeled using a triangular 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1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𝚻</m:t>
                        </m:r>
                      </m:e>
                      <m:sub>
                        <m:r>
                          <a:rPr lang="en-US" sz="1800" b="1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𝒅</m:t>
                        </m:r>
                      </m:sub>
                    </m:sSub>
                    <m:r>
                      <a:rPr lang="en-US" sz="1800" b="1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  <m:d>
                      <m:dPr>
                        <m:ctrlPr>
                          <a:rPr lang="en-US" sz="1800" b="1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𝑚𝑖𝑛</m:t>
                            </m:r>
                          </m:sub>
                        </m:s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𝑚𝑜𝑑𝑒</m:t>
                            </m:r>
                          </m:sub>
                        </m:s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000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𝑚𝑎𝑥</m:t>
                            </m:r>
                          </m:sub>
                        </m:sSub>
                      </m:e>
                    </m:d>
                  </m:oMath>
                </a14:m>
                <a:endParaRPr lang="en-US" sz="1800" b="1" i="0" dirty="0">
                  <a:effectLst/>
                  <a:latin typeface="Tahoma" panose="020B0604030504040204" pitchFamily="34" charset="0"/>
                  <a:ea typeface="SimSun" panose="02010600030101010101" pitchFamily="2" charset="-122"/>
                  <a:cs typeface="Times New Roman" panose="02020603050405020304" pitchFamily="18" charset="0"/>
                </a:endParaRPr>
              </a:p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Example: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BF149ED-95C2-1EF7-D80D-C0E4F1F858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986" y="2557284"/>
                <a:ext cx="11417482" cy="707886"/>
              </a:xfrm>
              <a:prstGeom prst="rect">
                <a:avLst/>
              </a:prstGeom>
              <a:blipFill>
                <a:blip r:embed="rId5"/>
                <a:stretch>
                  <a:fillRect l="-587" t="-5172" b="-146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78AE622-63BF-0A8E-D530-FAF748682B26}"/>
              </a:ext>
            </a:extLst>
          </p:cNvPr>
          <p:cNvCxnSpPr/>
          <p:nvPr/>
        </p:nvCxnSpPr>
        <p:spPr>
          <a:xfrm>
            <a:off x="3073940" y="4221804"/>
            <a:ext cx="194554" cy="82685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B48E515-AC27-D5D8-6EC3-C991E4198564}"/>
              </a:ext>
            </a:extLst>
          </p:cNvPr>
          <p:cNvCxnSpPr>
            <a:cxnSpLocks/>
          </p:cNvCxnSpPr>
          <p:nvPr/>
        </p:nvCxnSpPr>
        <p:spPr>
          <a:xfrm flipH="1">
            <a:off x="2422187" y="4007158"/>
            <a:ext cx="651753" cy="628071"/>
          </a:xfrm>
          <a:prstGeom prst="straightConnector1">
            <a:avLst/>
          </a:prstGeom>
          <a:ln w="28575">
            <a:solidFill>
              <a:srgbClr val="DC622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70115AB-FB37-17E9-E11E-5A03DD8DBA56}"/>
              </a:ext>
            </a:extLst>
          </p:cNvPr>
          <p:cNvCxnSpPr>
            <a:cxnSpLocks/>
          </p:cNvCxnSpPr>
          <p:nvPr/>
        </p:nvCxnSpPr>
        <p:spPr>
          <a:xfrm>
            <a:off x="1157591" y="5826867"/>
            <a:ext cx="2986392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4900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C8595EA-8102-409A-B8E0-171C3137CDD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0040471" cy="117230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  <a:cs typeface="Calibri" panose="020F0502020204030204" pitchFamily="34" charset="0"/>
              </a:rPr>
              <a:t>Part I: Method to estimate energy needs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C5BE08-DBF4-C39D-0B6A-CE28E921B9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C98B50-D640-4ECE-A6A6-8E7234A714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FAA18E-E3FE-E22E-08A5-2B5EB2C988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4494" y="3363177"/>
            <a:ext cx="6488348" cy="159794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12E0B15-CB49-E8FA-C47B-AA4A1AC6AD19}"/>
              </a:ext>
            </a:extLst>
          </p:cNvPr>
          <p:cNvSpPr txBox="1"/>
          <p:nvPr/>
        </p:nvSpPr>
        <p:spPr>
          <a:xfrm>
            <a:off x="352986" y="1421737"/>
            <a:ext cx="1120347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We treat the parameters as random variables with probabilistic distributions to account for uncertainties.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E4D0FC5-F027-9906-DB7D-358BA5D79527}"/>
              </a:ext>
            </a:extLst>
          </p:cNvPr>
          <p:cNvCxnSpPr>
            <a:cxnSpLocks/>
          </p:cNvCxnSpPr>
          <p:nvPr/>
        </p:nvCxnSpPr>
        <p:spPr>
          <a:xfrm flipH="1">
            <a:off x="4406630" y="4027251"/>
            <a:ext cx="1147864" cy="57393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BF149ED-95C2-1EF7-D80D-C0E4F1F858A9}"/>
                  </a:ext>
                </a:extLst>
              </p:cNvPr>
              <p:cNvSpPr txBox="1"/>
              <p:nvPr/>
            </p:nvSpPr>
            <p:spPr>
              <a:xfrm>
                <a:off x="352986" y="2557284"/>
                <a:ext cx="11417482" cy="76091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 algn="just"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Parameter 2: </a:t>
                </a:r>
                <a:r>
                  <a:rPr lang="en-US" sz="2000" dirty="0">
                    <a:solidFill>
                      <a:prstClr val="black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Energy consumption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𝑙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prstClr val="black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), fitted to a Gaussian distribution based on a histogram of 360 EVs currently on the market</a:t>
                </a:r>
                <a:r>
                  <a:rPr kumimoji="0" lang="en-US" sz="2000" b="0" i="0" u="none" strike="noStrike" kern="1200" cap="none" spc="0" normalizeH="0" baseline="30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1</a:t>
                </a:r>
                <a:r>
                  <a:rPr kumimoji="0" lang="en-US" sz="2000" b="0" i="0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:</a:t>
                </a: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BF149ED-95C2-1EF7-D80D-C0E4F1F858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986" y="2557284"/>
                <a:ext cx="11417482" cy="760914"/>
              </a:xfrm>
              <a:prstGeom prst="rect">
                <a:avLst/>
              </a:prstGeom>
              <a:blipFill>
                <a:blip r:embed="rId4"/>
                <a:stretch>
                  <a:fillRect l="-587" r="-534" b="-145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794AB17F-CE60-1ED6-BC84-67C693D291A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40"/>
          <a:stretch/>
        </p:blipFill>
        <p:spPr bwMode="auto">
          <a:xfrm>
            <a:off x="797668" y="3363177"/>
            <a:ext cx="3761287" cy="270910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95269BC-005F-E920-E918-4B4C45A614B9}"/>
                  </a:ext>
                </a:extLst>
              </p:cNvPr>
              <p:cNvSpPr txBox="1"/>
              <p:nvPr/>
            </p:nvSpPr>
            <p:spPr>
              <a:xfrm>
                <a:off x="490030" y="5970230"/>
                <a:ext cx="11417481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0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M</a:t>
                </a:r>
                <a:r>
                  <a:rPr lang="en-US" sz="2000" dirty="0">
                    <a:effectLst/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ean energy consumption: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2000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sz="2000" dirty="0">
                    <a:effectLst/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=0.188 kWh/km; standard </a:t>
                </a:r>
                <a:r>
                  <a:rPr lang="en-US" sz="20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dev</a:t>
                </a:r>
                <a:r>
                  <a:rPr lang="en-US" sz="2000" dirty="0">
                    <a:effectLst/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iation: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000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sz="2000" dirty="0">
                    <a:effectLst/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= 0.025 kWh/km </a:t>
                </a:r>
                <a:endParaRPr lang="en-US" sz="20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95269BC-005F-E920-E918-4B4C45A614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030" y="5970230"/>
                <a:ext cx="11417481" cy="400110"/>
              </a:xfrm>
              <a:prstGeom prst="rect">
                <a:avLst/>
              </a:prstGeom>
              <a:blipFill>
                <a:blip r:embed="rId6"/>
                <a:stretch>
                  <a:fillRect l="-534" t="-7576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62902526-39D2-7D34-C6B3-F2B3C10E037E}"/>
              </a:ext>
            </a:extLst>
          </p:cNvPr>
          <p:cNvSpPr txBox="1"/>
          <p:nvPr/>
        </p:nvSpPr>
        <p:spPr>
          <a:xfrm>
            <a:off x="324236" y="6403614"/>
            <a:ext cx="343064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</a:t>
            </a:r>
            <a:r>
              <a:rPr kumimoji="0" lang="en-US" sz="1600" b="0" i="0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sz="1600" u="sng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hlinkClick r:id="rId7"/>
              </a:rPr>
              <a:t>https://ev-database.org</a:t>
            </a:r>
            <a:endParaRPr kumimoji="0" lang="en-US" sz="1600" b="0" i="0" strike="noStrike" kern="120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  <a:hlinkClick r:id="rId8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</p:spTree>
    <p:extLst>
      <p:ext uri="{BB962C8B-B14F-4D97-AF65-F5344CB8AC3E}">
        <p14:creationId xmlns:p14="http://schemas.microsoft.com/office/powerpoint/2010/main" val="33982574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C8595EA-8102-409A-B8E0-171C3137CDD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0040471" cy="117230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  <a:cs typeface="Calibri" panose="020F0502020204030204" pitchFamily="34" charset="0"/>
              </a:rPr>
              <a:t>Part I: Method to estimate energy needs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C5BE08-DBF4-C39D-0B6A-CE28E921B9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C98B50-D640-4ECE-A6A6-8E7234A714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FAA18E-E3FE-E22E-08A5-2B5EB2C988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4494" y="3363177"/>
            <a:ext cx="6488348" cy="159794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12E0B15-CB49-E8FA-C47B-AA4A1AC6AD19}"/>
              </a:ext>
            </a:extLst>
          </p:cNvPr>
          <p:cNvSpPr txBox="1"/>
          <p:nvPr/>
        </p:nvSpPr>
        <p:spPr>
          <a:xfrm>
            <a:off x="352986" y="1421737"/>
            <a:ext cx="1120347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We treat the parameters as random variables with probabilistic distributions to account for uncertainties.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E4D0FC5-F027-9906-DB7D-358BA5D79527}"/>
              </a:ext>
            </a:extLst>
          </p:cNvPr>
          <p:cNvCxnSpPr>
            <a:cxnSpLocks/>
          </p:cNvCxnSpPr>
          <p:nvPr/>
        </p:nvCxnSpPr>
        <p:spPr>
          <a:xfrm flipH="1">
            <a:off x="4406630" y="4396902"/>
            <a:ext cx="1147864" cy="20428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BF149ED-95C2-1EF7-D80D-C0E4F1F858A9}"/>
                  </a:ext>
                </a:extLst>
              </p:cNvPr>
              <p:cNvSpPr txBox="1"/>
              <p:nvPr/>
            </p:nvSpPr>
            <p:spPr>
              <a:xfrm>
                <a:off x="352986" y="2502163"/>
                <a:ext cx="11203474" cy="7315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 algn="just"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Parameter 3: </a:t>
                </a:r>
                <a:r>
                  <a:rPr lang="en-US" sz="2000" dirty="0">
                    <a:solidFill>
                      <a:prstClr val="black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Energy capacity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𝑐𝑎𝑝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prstClr val="black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), also fitted to a Gaussian distribution from the same 360 EV dataset.</a:t>
                </a: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BF149ED-95C2-1EF7-D80D-C0E4F1F858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986" y="2502163"/>
                <a:ext cx="11203474" cy="731547"/>
              </a:xfrm>
              <a:prstGeom prst="rect">
                <a:avLst/>
              </a:prstGeom>
              <a:blipFill>
                <a:blip r:embed="rId4"/>
                <a:stretch>
                  <a:fillRect l="-598" t="-5000" r="-544" b="-1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95269BC-005F-E920-E918-4B4C45A614B9}"/>
                  </a:ext>
                </a:extLst>
              </p:cNvPr>
              <p:cNvSpPr txBox="1"/>
              <p:nvPr/>
            </p:nvSpPr>
            <p:spPr>
              <a:xfrm>
                <a:off x="490030" y="5970230"/>
                <a:ext cx="11417481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0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M</a:t>
                </a:r>
                <a:r>
                  <a:rPr lang="en-US" sz="2000" dirty="0">
                    <a:effectLst/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ean energy capacity: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2000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sz="2000" dirty="0">
                    <a:effectLst/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=74.7 kWh; standard </a:t>
                </a:r>
                <a:r>
                  <a:rPr lang="en-US" sz="20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dev</a:t>
                </a:r>
                <a:r>
                  <a:rPr lang="en-US" sz="2000" dirty="0">
                    <a:effectLst/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iation: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000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sz="2000" dirty="0">
                    <a:effectLst/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= </a:t>
                </a:r>
                <a:r>
                  <a:rPr lang="en-US" sz="20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20.8</a:t>
                </a:r>
                <a:r>
                  <a:rPr lang="en-US" sz="2000" dirty="0">
                    <a:effectLst/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kWh </a:t>
                </a:r>
                <a:endParaRPr lang="en-US" sz="20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95269BC-005F-E920-E918-4B4C45A614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030" y="5970230"/>
                <a:ext cx="11417481" cy="400110"/>
              </a:xfrm>
              <a:prstGeom prst="rect">
                <a:avLst/>
              </a:prstGeom>
              <a:blipFill>
                <a:blip r:embed="rId5"/>
                <a:stretch>
                  <a:fillRect l="-534" t="-7576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87DD327D-A1E5-64BA-A6EC-65EA73171080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26"/>
          <a:stretch/>
        </p:blipFill>
        <p:spPr bwMode="auto">
          <a:xfrm>
            <a:off x="1264597" y="3336261"/>
            <a:ext cx="3239372" cy="232556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1107678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C8595EA-8102-409A-B8E0-171C3137CDD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0040471" cy="117230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  <a:cs typeface="Calibri" panose="020F0502020204030204" pitchFamily="34" charset="0"/>
              </a:rPr>
              <a:t>Part I: Method to estimate energy needs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C5BE08-DBF4-C39D-0B6A-CE28E921B9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C98B50-D640-4ECE-A6A6-8E7234A714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FAA18E-E3FE-E22E-08A5-2B5EB2C988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4494" y="3363177"/>
            <a:ext cx="6488348" cy="159794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12E0B15-CB49-E8FA-C47B-AA4A1AC6AD19}"/>
              </a:ext>
            </a:extLst>
          </p:cNvPr>
          <p:cNvSpPr txBox="1"/>
          <p:nvPr/>
        </p:nvSpPr>
        <p:spPr>
          <a:xfrm>
            <a:off x="352986" y="1421737"/>
            <a:ext cx="1120347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We treat the parameters as random variables with probabilistic distributions to account for uncertainties.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E4D0FC5-F027-9906-DB7D-358BA5D79527}"/>
              </a:ext>
            </a:extLst>
          </p:cNvPr>
          <p:cNvCxnSpPr>
            <a:cxnSpLocks/>
          </p:cNvCxnSpPr>
          <p:nvPr/>
        </p:nvCxnSpPr>
        <p:spPr>
          <a:xfrm flipH="1" flipV="1">
            <a:off x="4222439" y="4630366"/>
            <a:ext cx="1371728" cy="12647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BF149ED-95C2-1EF7-D80D-C0E4F1F858A9}"/>
                  </a:ext>
                </a:extLst>
              </p:cNvPr>
              <p:cNvSpPr txBox="1"/>
              <p:nvPr/>
            </p:nvSpPr>
            <p:spPr>
              <a:xfrm>
                <a:off x="352986" y="2502163"/>
                <a:ext cx="11203474" cy="7212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 algn="just"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Parameter 4: </a:t>
                </a:r>
                <a:r>
                  <a:rPr lang="en-US" sz="2000" dirty="0">
                    <a:solidFill>
                      <a:prstClr val="black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Initial state of charge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𝑆𝑜𝐶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prstClr val="black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), modeled using a triangular distribution</a:t>
                </a:r>
                <a:endParaRPr lang="en-US" i="1" dirty="0"/>
              </a:p>
              <a:p>
                <a:pPr lvl="0" algn="just">
                  <a:defRPr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𝑆𝑜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~ 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𝚻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𝑺𝒐𝑪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US" b="1">
                        <a:latin typeface="Cambria Math" panose="02040503050406030204" pitchFamily="18" charset="0"/>
                      </a:rPr>
                      <m:t> 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𝑆𝑜𝐶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𝑆𝑜𝐶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𝑚𝑜𝑑𝑒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𝑆𝑜𝐶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  <m:r>
                      <a:rPr lang="en-US" b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0" lang="en-US" sz="2000" b="0" i="0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:</a:t>
                </a: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BF149ED-95C2-1EF7-D80D-C0E4F1F858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986" y="2502163"/>
                <a:ext cx="11203474" cy="721288"/>
              </a:xfrm>
              <a:prstGeom prst="rect">
                <a:avLst/>
              </a:prstGeom>
              <a:blipFill>
                <a:blip r:embed="rId4"/>
                <a:stretch>
                  <a:fillRect l="-598" t="-5042" b="-100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95269BC-005F-E920-E918-4B4C45A614B9}"/>
                  </a:ext>
                </a:extLst>
              </p:cNvPr>
              <p:cNvSpPr txBox="1"/>
              <p:nvPr/>
            </p:nvSpPr>
            <p:spPr>
              <a:xfrm>
                <a:off x="352986" y="5875083"/>
                <a:ext cx="12486668" cy="3815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i="1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Pessimistic</a:t>
                </a:r>
                <a:r>
                  <a:rPr lang="en-US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scenario: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𝑆𝑜𝐶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𝑚𝑜𝑑𝑒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=0.1</m:t>
                    </m:r>
                  </m:oMath>
                </a14:m>
                <a:r>
                  <a:rPr lang="en-US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; </a:t>
                </a:r>
                <a:r>
                  <a:rPr lang="en-US" i="1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Average scenario: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𝑆𝑜𝐶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𝑚𝑜𝑑𝑒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=0.5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i="1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Optimistic scenario:</a:t>
                </a:r>
                <a:r>
                  <a:rPr lang="en-US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𝑆𝑜𝐶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𝑚𝑜𝑑𝑒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=0.9</m:t>
                    </m:r>
                  </m:oMath>
                </a14:m>
                <a:endParaRPr lang="en-US" sz="20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95269BC-005F-E920-E918-4B4C45A614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986" y="5875083"/>
                <a:ext cx="12486668" cy="381515"/>
              </a:xfrm>
              <a:prstGeom prst="rect">
                <a:avLst/>
              </a:prstGeom>
              <a:blipFill>
                <a:blip r:embed="rId5"/>
                <a:stretch>
                  <a:fillRect l="-439" t="-11290" b="-209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2ABACBFE-C73D-D5C8-F736-D0DF2206C20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03"/>
          <a:stretch/>
        </p:blipFill>
        <p:spPr bwMode="auto">
          <a:xfrm>
            <a:off x="1167319" y="3525620"/>
            <a:ext cx="3220490" cy="222634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743725589"/>
      </p:ext>
    </p:extLst>
  </p:cSld>
  <p:clrMapOvr>
    <a:masterClrMapping/>
  </p:clrMapOvr>
</p:sld>
</file>

<file path=ppt/theme/theme1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0A2DA7558C4D0409FB7D79D43C63046" ma:contentTypeVersion="12" ma:contentTypeDescription="Create a new document." ma:contentTypeScope="" ma:versionID="bc548b5e81a97cb0268c7cd411c5fa33">
  <xsd:schema xmlns:xsd="http://www.w3.org/2001/XMLSchema" xmlns:xs="http://www.w3.org/2001/XMLSchema" xmlns:p="http://schemas.microsoft.com/office/2006/metadata/properties" xmlns:ns2="dcd0a6f3-6861-49ba-94f2-f3f78dd4ae63" xmlns:ns3="769c9d07-5fea-4c5b-a63a-e12281ded9ff" targetNamespace="http://schemas.microsoft.com/office/2006/metadata/properties" ma:root="true" ma:fieldsID="07b9255c7b74f342168d7fc2dd50908f" ns2:_="" ns3:_="">
    <xsd:import namespace="dcd0a6f3-6861-49ba-94f2-f3f78dd4ae63"/>
    <xsd:import namespace="769c9d07-5fea-4c5b-a63a-e12281ded9f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MediaServiceSearchPropertie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cd0a6f3-6861-49ba-94f2-f3f78dd4ae6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33b8da89-66ce-4411-8b7f-88984b48a17a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69c9d07-5fea-4c5b-a63a-e12281ded9ff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ef0347d7-a57c-496f-a719-6a72763059d5}" ma:internalName="TaxCatchAll" ma:showField="CatchAllData" ma:web="769c9d07-5fea-4c5b-a63a-e12281ded9f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dcd0a6f3-6861-49ba-94f2-f3f78dd4ae63">
      <Terms xmlns="http://schemas.microsoft.com/office/infopath/2007/PartnerControls"/>
    </lcf76f155ced4ddcb4097134ff3c332f>
    <TaxCatchAll xmlns="769c9d07-5fea-4c5b-a63a-e12281ded9ff" xsi:nil="true"/>
  </documentManagement>
</p:properties>
</file>

<file path=customXml/itemProps1.xml><?xml version="1.0" encoding="utf-8"?>
<ds:datastoreItem xmlns:ds="http://schemas.openxmlformats.org/officeDocument/2006/customXml" ds:itemID="{2D9F5095-AD3D-4E5C-AE41-BB6CBB447F11}"/>
</file>

<file path=customXml/itemProps2.xml><?xml version="1.0" encoding="utf-8"?>
<ds:datastoreItem xmlns:ds="http://schemas.openxmlformats.org/officeDocument/2006/customXml" ds:itemID="{D8EB142C-F874-48E7-B892-A673B14C0A6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B2E1A82-636F-4709-A48B-039E6142A72B}">
  <ds:schemaRefs>
    <ds:schemaRef ds:uri="http://schemas.microsoft.com/office/2006/metadata/properties"/>
    <ds:schemaRef ds:uri="http://purl.org/dc/terms/"/>
    <ds:schemaRef ds:uri="http://purl.org/dc/elements/1.1/"/>
    <ds:schemaRef ds:uri="http://schemas.microsoft.com/office/2006/documentManagement/types"/>
    <ds:schemaRef ds:uri="39bf317e-922d-46f8-a463-e1994c071ad8"/>
    <ds:schemaRef ds:uri="http://schemas.microsoft.com/office/infopath/2007/PartnerControls"/>
    <ds:schemaRef ds:uri="http://purl.org/dc/dcmitype/"/>
    <ds:schemaRef ds:uri="http://schemas.openxmlformats.org/package/2006/metadata/core-properties"/>
    <ds:schemaRef ds:uri="4f78158c-4d58-4588-ba63-9edc8cef94b7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109061</TotalTime>
  <Words>1399</Words>
  <Application>Microsoft Office PowerPoint</Application>
  <PresentationFormat>Widescreen</PresentationFormat>
  <Paragraphs>170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20</vt:i4>
      </vt:variant>
    </vt:vector>
  </HeadingPairs>
  <TitlesOfParts>
    <vt:vector size="29" baseType="lpstr">
      <vt:lpstr>Arial</vt:lpstr>
      <vt:lpstr>Calibri</vt:lpstr>
      <vt:lpstr>Calibri Light</vt:lpstr>
      <vt:lpstr>Cambria Math</vt:lpstr>
      <vt:lpstr>Tahoma</vt:lpstr>
      <vt:lpstr>Times New Roman</vt:lpstr>
      <vt:lpstr>Wingdings</vt:lpstr>
      <vt:lpstr>2_Office Theme</vt:lpstr>
      <vt:lpstr>3_Office Theme</vt:lpstr>
      <vt:lpstr>PowerPoint Presentation</vt:lpstr>
      <vt:lpstr>Motivation: Powering EVs for evacuations</vt:lpstr>
      <vt:lpstr>Overview of EV evacuation study</vt:lpstr>
      <vt:lpstr>Part I: Energy needs</vt:lpstr>
      <vt:lpstr>Part I: Method to estimate energy needs</vt:lpstr>
      <vt:lpstr>Part I: Method to estimate energy needs</vt:lpstr>
      <vt:lpstr>Part I: Method to estimate energy needs</vt:lpstr>
      <vt:lpstr>Part I: Method to estimate energy needs</vt:lpstr>
      <vt:lpstr>Part I: Method to estimate energy needs</vt:lpstr>
      <vt:lpstr>Part I: Energy needs results</vt:lpstr>
      <vt:lpstr>Part I: Energy needs results</vt:lpstr>
      <vt:lpstr>Part II: Charging infrastructure needs</vt:lpstr>
      <vt:lpstr>Part II: Method to estimate charging infrastructure needs</vt:lpstr>
      <vt:lpstr>Part II: Charging infrastructure needs results</vt:lpstr>
      <vt:lpstr>Part III: Backup lithium battery needs</vt:lpstr>
      <vt:lpstr>Part III: Method to estimate backup storage size</vt:lpstr>
      <vt:lpstr>Part III: Backup storage size results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Liz Lippincott</dc:creator>
  <cp:lastModifiedBy>Farzan ZareAfifi</cp:lastModifiedBy>
  <cp:revision>1038</cp:revision>
  <cp:lastPrinted>2023-08-06T20:53:01Z</cp:lastPrinted>
  <dcterms:created xsi:type="dcterms:W3CDTF">2019-10-10T19:52:54Z</dcterms:created>
  <dcterms:modified xsi:type="dcterms:W3CDTF">2024-12-04T00:12:25Z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0x010100B0A2DA7558C4D0409FB7D79D43C63046</vt:lpwstr>
  </property>
</Properties>
</file>